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9" r:id="rId1"/>
  </p:sldMasterIdLst>
  <p:notesMasterIdLst>
    <p:notesMasterId r:id="rId12"/>
  </p:notesMasterIdLst>
  <p:handoutMasterIdLst>
    <p:handoutMasterId r:id="rId13"/>
  </p:handoutMasterIdLst>
  <p:sldIdLst>
    <p:sldId id="1044" r:id="rId2"/>
    <p:sldId id="1083" r:id="rId3"/>
    <p:sldId id="1084" r:id="rId4"/>
    <p:sldId id="1085" r:id="rId5"/>
    <p:sldId id="1086" r:id="rId6"/>
    <p:sldId id="1087" r:id="rId7"/>
    <p:sldId id="1088" r:id="rId8"/>
    <p:sldId id="1090" r:id="rId9"/>
    <p:sldId id="1091" r:id="rId10"/>
    <p:sldId id="1092" r:id="rId11"/>
  </p:sldIdLst>
  <p:sldSz cx="9906000" cy="6858000" type="A4"/>
  <p:notesSz cx="7105650" cy="102393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B1A39B"/>
    <a:srgbClr val="292929"/>
    <a:srgbClr val="FF3300"/>
    <a:srgbClr val="FFB09D"/>
    <a:srgbClr val="FFFFCC"/>
    <a:srgbClr val="5F5F5F"/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333" autoAdjust="0"/>
    <p:restoredTop sz="98492" autoAdjust="0"/>
  </p:normalViewPr>
  <p:slideViewPr>
    <p:cSldViewPr>
      <p:cViewPr varScale="1">
        <p:scale>
          <a:sx n="75" d="100"/>
          <a:sy n="75" d="100"/>
        </p:scale>
        <p:origin x="-1350" y="-84"/>
      </p:cViewPr>
      <p:guideLst>
        <p:guide orient="horz" pos="2160"/>
        <p:guide pos="312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783" cy="512543"/>
          </a:xfrm>
          <a:prstGeom prst="rect">
            <a:avLst/>
          </a:prstGeom>
        </p:spPr>
        <p:txBody>
          <a:bodyPr vert="horz" lIns="94915" tIns="47456" rIns="94915" bIns="47456" rtlCol="0"/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5206" y="1"/>
            <a:ext cx="3078783" cy="512543"/>
          </a:xfrm>
          <a:prstGeom prst="rect">
            <a:avLst/>
          </a:prstGeom>
        </p:spPr>
        <p:txBody>
          <a:bodyPr vert="horz" lIns="94915" tIns="47456" rIns="94915" bIns="47456" rtlCol="0"/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E22CF4A2-6BBA-4AF4-A2D0-57B5C2EA9826}" type="datetimeFigureOut">
              <a:rPr lang="ru-RU"/>
              <a:pPr>
                <a:defRPr/>
              </a:pPr>
              <a:t>13.12.2013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725199"/>
            <a:ext cx="3078783" cy="512543"/>
          </a:xfrm>
          <a:prstGeom prst="rect">
            <a:avLst/>
          </a:prstGeom>
        </p:spPr>
        <p:txBody>
          <a:bodyPr vert="horz" lIns="94915" tIns="47456" rIns="94915" bIns="47456" rtlCol="0" anchor="b"/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5206" y="9725199"/>
            <a:ext cx="3078783" cy="512543"/>
          </a:xfrm>
          <a:prstGeom prst="rect">
            <a:avLst/>
          </a:prstGeom>
        </p:spPr>
        <p:txBody>
          <a:bodyPr vert="horz" lIns="94915" tIns="47456" rIns="94915" bIns="47456" rtlCol="0" anchor="b"/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6CB9FFB0-C360-4CF4-8C4C-B74379E254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78786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78783" cy="5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6" rIns="94915" bIns="47456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5206" y="1"/>
            <a:ext cx="3078783" cy="5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6" rIns="94915" bIns="47456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81050" y="768350"/>
            <a:ext cx="554355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35" y="4863418"/>
            <a:ext cx="5685185" cy="4607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6" rIns="94915" bIns="474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5199"/>
            <a:ext cx="3078783" cy="5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6" rIns="94915" bIns="47456" numCol="1" anchor="b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5206" y="9725199"/>
            <a:ext cx="3078783" cy="5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6" rIns="94915" bIns="47456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3CF77C1C-EF78-4B9C-A19E-533C8C254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292769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8350"/>
            <a:ext cx="5543550" cy="3838575"/>
          </a:xfrm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E97F-A656-48AE-93EF-268FFD7182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A9B5E-7166-4F2C-B06E-CD871D804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A8E82-6064-44F8-B950-1CC21D948F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AC830-E057-485A-86A2-283E6F37BF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B2F4C-6E69-4309-8586-B2E2978996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44650-8483-4079-9CFE-47C3707A48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4D474-71F7-463D-874F-6C78950B2B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CD5B6-9E91-4BA9-944D-04150B6057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00D2-897A-4920-B172-F1D762D821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36A42-0EE7-4EFA-913B-EEA847CAF1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21CA9-4BAE-45EA-8A4D-523773D55D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F2DDA-4C1F-4FDC-A14D-86B6A6829B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rgbClr val="FFFF99">
            <a:alpha val="7607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0270216-E362-474D-98A5-9DE6D5291B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891" r:id="rId11"/>
    <p:sldLayoutId id="2147483890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9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16389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16390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1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2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3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87" name="Rectangle 34"/>
          <p:cNvSpPr>
            <a:spLocks noGrp="1"/>
          </p:cNvSpPr>
          <p:nvPr>
            <p:ph type="body" idx="1"/>
          </p:nvPr>
        </p:nvSpPr>
        <p:spPr>
          <a:xfrm>
            <a:off x="662120" y="4437064"/>
            <a:ext cx="8915400" cy="2105025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b="1" i="1" dirty="0" smtClean="0"/>
              <a:t>8  гвардейская Краснознаменная, дважды орденов Ленина, орденов Суворова,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b="1" i="1" dirty="0" smtClean="0"/>
              <a:t> Кутузова, Богдана Хмельницкого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b="1" i="1" dirty="0" smtClean="0"/>
              <a:t> мотострелковая бригада (горная)</a:t>
            </a:r>
          </a:p>
        </p:txBody>
      </p:sp>
      <p:pic>
        <p:nvPicPr>
          <p:cNvPr id="16388" name="Picture 37" descr="гегб 8 б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0540" y="620713"/>
            <a:ext cx="2994158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30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34820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34821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22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23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24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7382952"/>
              </p:ext>
            </p:extLst>
          </p:nvPr>
        </p:nvGraphicFramePr>
        <p:xfrm>
          <a:off x="506506" y="1608791"/>
          <a:ext cx="8970997" cy="498856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9660"/>
                <a:gridCol w="4518523"/>
                <a:gridCol w="1022926"/>
                <a:gridCol w="1180000"/>
                <a:gridCol w="1889888"/>
              </a:tblGrid>
              <a:tr h="245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  <a:latin typeface="Times New Roman"/>
                          <a:ea typeface="Times New Roman"/>
                        </a:rPr>
                        <a:t>пп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Мероприятия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Начало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Конец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Примечание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Прибытие на службу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8.45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Подъем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Государственного флага Российской Федерации. Исполнение Государственного гимна Российской Федерации. Развод на занятия.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8.45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Учебные занятия:                1-й час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9.50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Перерыв между занятиями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9.50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2-й час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Перерыв между занятиями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3-й час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10.55 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11.45 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Перерыв между занятиями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11.45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11.50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4-й час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11.50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12.40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Перерыв между занятиями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12.40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12.50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5-й час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12.50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13.40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Перерыв между занятиями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13.40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13.55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6-й час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13.55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14.45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Занятие по физической подготовке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Подготовка к обеду, смена специальной одежды, чистка обуви и мытье рук.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14.45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15.00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Обед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15.00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Контрольное построение.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Развод на занятия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16.05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Самостоятельная подготовка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16.05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Понедельник - информирование личного состава.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Инструкторско-методические занятия (тренажи) с сержантами - в день, предшествующий проведению занятий по сложным темам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Перерыв между мероприятиями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16.55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17.00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Самостоятельная подготовка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17.00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17.55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Чистка оружия, уход за вооружением и военной техникой по необходимости.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Мероприятия воспитательной и спортивно- массовой работы.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Пятница - подведение итогов за неделю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Подведение итогов за день, уточнение задач на следующий день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17.55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18.00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Убытие со службы в будние дни (в предвыходные и предпраздничные дни)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18.00 (15.00)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270" marR="45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72480" y="692696"/>
            <a:ext cx="866339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i="1" dirty="0"/>
              <a:t>Регламент</a:t>
            </a: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i="1" dirty="0"/>
              <a:t>служебного времени военнослужащих, проходящих службу по контракту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981798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18439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18440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1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3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8434" name="Picture 46" descr="боевой путь в штаб2 Таги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339" y="1387476"/>
            <a:ext cx="569423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49"/>
          <p:cNvSpPr>
            <a:spLocks/>
          </p:cNvSpPr>
          <p:nvPr/>
        </p:nvSpPr>
        <p:spPr bwMode="auto">
          <a:xfrm>
            <a:off x="6354631" y="1387476"/>
            <a:ext cx="3501496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11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 dirty="0"/>
              <a:t>8    Отдельная    мотострелковая бригада(горная) сформирована в августе 1941 года как 4 танковая бригада на станции </a:t>
            </a:r>
            <a:r>
              <a:rPr lang="ru-RU" sz="1400" b="1" i="1" dirty="0" err="1"/>
              <a:t>Прудбой</a:t>
            </a:r>
            <a:r>
              <a:rPr lang="ru-RU" sz="1400" b="1" i="1" dirty="0"/>
              <a:t> близ Сталинграда.</a:t>
            </a:r>
          </a:p>
          <a:p>
            <a:pPr marL="342900" indent="-342900" algn="ctr" eaLnBrk="0" hangingPunct="0">
              <a:lnSpc>
                <a:spcPct val="11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 dirty="0"/>
              <a:t>11 ноября 1941 года бригаде присвоено почетное наименование «гвардейская» и она переименована в 1 танковую бригаду, став первой гвардейской танковой частью красной армии.</a:t>
            </a:r>
          </a:p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endParaRPr lang="ru-RU" sz="3200" b="1" i="1" dirty="0"/>
          </a:p>
        </p:txBody>
      </p:sp>
      <p:sp>
        <p:nvSpPr>
          <p:cNvPr id="18436" name="Rectangle 50"/>
          <p:cNvSpPr>
            <a:spLocks/>
          </p:cNvSpPr>
          <p:nvPr/>
        </p:nvSpPr>
        <p:spPr bwMode="auto">
          <a:xfrm>
            <a:off x="662120" y="620714"/>
            <a:ext cx="89154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1800" b="1" i="1" dirty="0"/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Краткая историческая справка и боевой путь части</a:t>
            </a:r>
          </a:p>
        </p:txBody>
      </p:sp>
      <p:sp>
        <p:nvSpPr>
          <p:cNvPr id="18437" name="Rectangle 51"/>
          <p:cNvSpPr>
            <a:spLocks/>
          </p:cNvSpPr>
          <p:nvPr/>
        </p:nvSpPr>
        <p:spPr bwMode="auto">
          <a:xfrm>
            <a:off x="4641718" y="1557339"/>
            <a:ext cx="499255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3200" b="1" i="1"/>
          </a:p>
        </p:txBody>
      </p:sp>
      <p:sp>
        <p:nvSpPr>
          <p:cNvPr id="18438" name="Rectangle 52"/>
          <p:cNvSpPr>
            <a:spLocks/>
          </p:cNvSpPr>
          <p:nvPr/>
        </p:nvSpPr>
        <p:spPr bwMode="auto">
          <a:xfrm>
            <a:off x="507339" y="5084764"/>
            <a:ext cx="89154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ru-RU" sz="1400" b="1" i="1"/>
              <a:t>В 1946 году на базе 1 гвардейской танковой бригады сформирован 1 гвардейский танковый полк, до</a:t>
            </a:r>
          </a:p>
          <a:p>
            <a:pPr marL="342900" indent="-342900"/>
            <a:r>
              <a:rPr lang="ru-RU" sz="1400" b="1" i="1"/>
              <a:t>1991 года полк входил в состав 9 танковой дивизии ГСВГ.</a:t>
            </a:r>
          </a:p>
          <a:p>
            <a:pPr marL="342900" indent="-342900"/>
            <a:r>
              <a:rPr lang="ru-RU" sz="1400" b="1" i="1"/>
              <a:t>В 1991 году полк выведен в Подмосковье и включен в состав 2 гвардейской Таманской дивизии.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/>
              <a:t>В 2009 году полк переформирован в 8 отдельную мотострелковую бригаду(горную) на территории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/>
              <a:t>Чеченской Республики в населенном пункте Борзой.</a:t>
            </a:r>
          </a:p>
          <a:p>
            <a:pPr marL="342900" indent="-342900"/>
            <a:r>
              <a:rPr lang="ru-RU" sz="3200" b="1" i="1"/>
              <a:t> </a:t>
            </a:r>
          </a:p>
          <a:p>
            <a:pPr marL="342900" indent="-342900"/>
            <a:endParaRPr lang="ru-RU" sz="1400" b="1" i="1"/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3200" b="1" i="1"/>
              <a:t> </a:t>
            </a:r>
          </a:p>
        </p:txBody>
      </p:sp>
      <p:pic>
        <p:nvPicPr>
          <p:cNvPr id="13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48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20488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482" name="Rectangle 8"/>
          <p:cNvSpPr>
            <a:spLocks/>
          </p:cNvSpPr>
          <p:nvPr/>
        </p:nvSpPr>
        <p:spPr bwMode="auto">
          <a:xfrm>
            <a:off x="35083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Семейным военнослужащим предоставляются </a:t>
            </a:r>
            <a:r>
              <a:rPr lang="ru-RU" sz="1800" b="1" i="1" dirty="0" smtClean="0"/>
              <a:t>общежития на </a:t>
            </a:r>
            <a:r>
              <a:rPr lang="ru-RU" sz="1800" b="1" i="1" dirty="0"/>
              <a:t>территории гарнизона, имеется детский сад и общеобразовательная школа.</a:t>
            </a:r>
            <a:r>
              <a:rPr lang="ru-RU" sz="3200" dirty="0"/>
              <a:t> </a:t>
            </a:r>
          </a:p>
        </p:txBody>
      </p:sp>
      <p:pic>
        <p:nvPicPr>
          <p:cNvPr id="20483" name="Picture 9" descr="_DSC1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13" y="4268788"/>
            <a:ext cx="3042312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0" descr="_DSC11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1177" y="4268789"/>
            <a:ext cx="3207411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4" descr="_DSC11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1177" y="1627188"/>
            <a:ext cx="3207411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6" descr="IMG_19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29904" y="1627188"/>
            <a:ext cx="2887530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37" descr="гегб 8 б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72214" y="2997200"/>
            <a:ext cx="155469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265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22536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2537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8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0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530" name="Rectangle 8"/>
          <p:cNvSpPr>
            <a:spLocks/>
          </p:cNvSpPr>
          <p:nvPr/>
        </p:nvSpPr>
        <p:spPr bwMode="auto">
          <a:xfrm>
            <a:off x="35083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Организован досуг и быт военнослужащих. На территории военного городка работают магазины и чайные. Имеется бильярд, а также открытые </a:t>
            </a:r>
            <a:r>
              <a:rPr lang="ru-RU" sz="1800" b="1" i="1" dirty="0" smtClean="0"/>
              <a:t>площадки для занятия спортом </a:t>
            </a:r>
            <a:r>
              <a:rPr lang="ru-RU" sz="1800" b="1" i="1" dirty="0"/>
              <a:t>и закрытые </a:t>
            </a:r>
            <a:r>
              <a:rPr lang="ru-RU" sz="1800" b="1" i="1" dirty="0" smtClean="0"/>
              <a:t>спортзалы . </a:t>
            </a:r>
            <a:r>
              <a:rPr lang="ru-RU" sz="1800" b="1" i="1" dirty="0"/>
              <a:t>В </a:t>
            </a:r>
            <a:r>
              <a:rPr lang="ru-RU" sz="1800" b="1" i="1" dirty="0" smtClean="0"/>
              <a:t>2014 </a:t>
            </a:r>
            <a:r>
              <a:rPr lang="ru-RU" sz="1800" b="1" i="1" dirty="0"/>
              <a:t>году </a:t>
            </a:r>
            <a:r>
              <a:rPr lang="ru-RU" sz="1800" b="1" i="1" dirty="0" smtClean="0"/>
              <a:t>планируется начало строительства </a:t>
            </a:r>
            <a:r>
              <a:rPr lang="ru-RU" sz="1800" b="1" i="1" dirty="0"/>
              <a:t>культурно-досугового центра, бассейна и спорткомплекса «Атлант». Сдача данных объектов планируется в </a:t>
            </a:r>
            <a:r>
              <a:rPr lang="ru-RU" sz="1800" b="1" i="1" dirty="0" smtClean="0"/>
              <a:t>конце 2014 года.</a:t>
            </a:r>
            <a:endParaRPr lang="ru-RU" sz="3200" dirty="0"/>
          </a:p>
        </p:txBody>
      </p:sp>
      <p:pic>
        <p:nvPicPr>
          <p:cNvPr id="22531" name="Picture 9" descr="_DSC11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012" y="2133601"/>
            <a:ext cx="3121421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0" descr="_DSC11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0799" y="2133601"/>
            <a:ext cx="3126581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1" descr="_DSC119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6012" y="4514850"/>
            <a:ext cx="3121421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2" descr="S73098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60799" y="4564063"/>
            <a:ext cx="3126581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37" descr="гегб 8 б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4002" y="3357564"/>
            <a:ext cx="1325959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24749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4750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751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752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753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748" name="Rectangle 731"/>
          <p:cNvSpPr>
            <a:spLocks/>
          </p:cNvSpPr>
          <p:nvPr/>
        </p:nvSpPr>
        <p:spPr bwMode="auto">
          <a:xfrm>
            <a:off x="35083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Обеспечение денежным довольствием </a:t>
            </a:r>
            <a:r>
              <a:rPr lang="ru-RU" sz="1800" b="1" i="1" dirty="0" smtClean="0"/>
              <a:t>военнослужащих проходящих службу в нашей части.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0364136"/>
              </p:ext>
            </p:extLst>
          </p:nvPr>
        </p:nvGraphicFramePr>
        <p:xfrm>
          <a:off x="464313" y="1428737"/>
          <a:ext cx="9247214" cy="5160635"/>
        </p:xfrm>
        <a:graphic>
          <a:graphicData uri="http://schemas.openxmlformats.org/drawingml/2006/table">
            <a:tbl>
              <a:tblPr/>
              <a:tblGrid>
                <a:gridCol w="965292"/>
                <a:gridCol w="671507"/>
                <a:gridCol w="671507"/>
                <a:gridCol w="671507"/>
                <a:gridCol w="671507"/>
                <a:gridCol w="671507"/>
                <a:gridCol w="783426"/>
                <a:gridCol w="783426"/>
                <a:gridCol w="671507"/>
                <a:gridCol w="671507"/>
                <a:gridCol w="671507"/>
                <a:gridCol w="671507"/>
                <a:gridCol w="671507"/>
              </a:tblGrid>
              <a:tr h="177953">
                <a:tc gridSpan="13">
                  <a:txBody>
                    <a:bodyPr/>
                    <a:lstStyle/>
                    <a:p>
                      <a:pPr algn="ctr" fontAlgn="b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51" marR="8051" marT="74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9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должность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оклад по в/званию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оклад по должности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надбавки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56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выслуга лет (%)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классность (%)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личный состав (%)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службу в разведывательном подразделении (%)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уровень ФИЗО (%)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службу на северном кавказе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без НДС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ДД на руки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с учетом 3 оклада (руб.)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953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рядовой состав (в/звание рядовой)</a:t>
                      </a:r>
                    </a:p>
                  </a:txBody>
                  <a:tcPr marL="8051" marR="8051" marT="743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1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пулеметчик мотострелкового батальона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5 лет до 10 лет - 15%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класс - 5%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уровень - 30%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35250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30660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40238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разведчик разведывательного батальона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5 лет до 10 лет - 15%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класс - 5%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уровень - 30%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38280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48720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953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сержантский состав (в/звание сержант)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9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заместитель командира мотострелкового взвода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23500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5 лет до 10 лет - 15%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класс - 10%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высший уровень - 70%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60900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52983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67773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заместитель командира разведывательного взвода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23500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5 лет до 10 лет - 15%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класс - 10%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высший уровень - 70%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72800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63336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78126</a:t>
                      </a:r>
                    </a:p>
                  </a:txBody>
                  <a:tcPr marL="8051" marR="8051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6633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4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5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6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26" name="Rectangle 8"/>
          <p:cNvSpPr>
            <a:spLocks/>
          </p:cNvSpPr>
          <p:nvPr/>
        </p:nvSpPr>
        <p:spPr bwMode="auto">
          <a:xfrm>
            <a:off x="35083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/>
              <a:t>Основная задача подразделений бригады - поддержание постоянной боевой готовности, изучение и совершенствование навыков в боевой подготовке: на занятиях по тактической подготовке, огневой подготовке, технической подготовке, вождению, занятиях  по физической подготовке. </a:t>
            </a:r>
            <a:endParaRPr lang="ru-RU" sz="3200"/>
          </a:p>
        </p:txBody>
      </p:sp>
      <p:pic>
        <p:nvPicPr>
          <p:cNvPr id="26627" name="Picture 9" descr="1379922984_raschet-zu-23-k-strelbe-got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2458" y="4221164"/>
            <a:ext cx="3042312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10" descr="0500530540550570560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5123" y="1989138"/>
            <a:ext cx="288581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1" descr="1330511891_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22458" y="1992314"/>
            <a:ext cx="3042312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2" descr="1301486003_6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5123" y="4221164"/>
            <a:ext cx="288581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7" descr="гегб 8 б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54765" y="3068638"/>
            <a:ext cx="1497939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8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28694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28695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6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7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8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689" name="Rectangle 8"/>
          <p:cNvSpPr>
            <a:spLocks/>
          </p:cNvSpPr>
          <p:nvPr/>
        </p:nvSpPr>
        <p:spPr bwMode="auto">
          <a:xfrm>
            <a:off x="35083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Основные виды техники и вооружения, </a:t>
            </a:r>
            <a:r>
              <a:rPr lang="ru-RU" sz="1800" b="1" i="1" dirty="0" smtClean="0"/>
              <a:t>стоящих </a:t>
            </a:r>
            <a:r>
              <a:rPr lang="ru-RU" sz="1800" b="1" i="1" dirty="0"/>
              <a:t>на вооружении в бригаде</a:t>
            </a:r>
            <a:endParaRPr lang="ru-RU" sz="3200" dirty="0"/>
          </a:p>
        </p:txBody>
      </p:sp>
      <p:sp>
        <p:nvSpPr>
          <p:cNvPr id="28691" name="Rectangle 12"/>
          <p:cNvSpPr>
            <a:spLocks noChangeArrowheads="1"/>
          </p:cNvSpPr>
          <p:nvPr/>
        </p:nvSpPr>
        <p:spPr bwMode="auto">
          <a:xfrm>
            <a:off x="0" y="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Picture 17" descr="J:\фото для агитации\1364964133_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93" y="1484313"/>
            <a:ext cx="3303913" cy="17650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9" descr="J:\фото для агитации\aa62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84" y="4123892"/>
            <a:ext cx="2969142" cy="1765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J:\фото для агитации\DSC_60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93" y="3861048"/>
            <a:ext cx="3303913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J:\фото для агитации\DSC_608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84" y="1465139"/>
            <a:ext cx="2969142" cy="18034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8"/>
          <p:cNvSpPr>
            <a:spLocks/>
          </p:cNvSpPr>
          <p:nvPr/>
        </p:nvSpPr>
        <p:spPr bwMode="auto">
          <a:xfrm>
            <a:off x="7522487" y="6033396"/>
            <a:ext cx="1252937" cy="41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 dirty="0"/>
              <a:t>САУ 2С1</a:t>
            </a:r>
          </a:p>
        </p:txBody>
      </p:sp>
      <p:sp>
        <p:nvSpPr>
          <p:cNvPr id="20" name="Rectangle 8"/>
          <p:cNvSpPr>
            <a:spLocks/>
          </p:cNvSpPr>
          <p:nvPr/>
        </p:nvSpPr>
        <p:spPr bwMode="auto">
          <a:xfrm>
            <a:off x="7522488" y="3402286"/>
            <a:ext cx="854735" cy="45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 dirty="0" smtClean="0"/>
              <a:t>МТЛБ</a:t>
            </a:r>
            <a:endParaRPr lang="ru-RU" dirty="0"/>
          </a:p>
        </p:txBody>
      </p:sp>
      <p:sp>
        <p:nvSpPr>
          <p:cNvPr id="21" name="Rectangle 8"/>
          <p:cNvSpPr>
            <a:spLocks/>
          </p:cNvSpPr>
          <p:nvPr/>
        </p:nvSpPr>
        <p:spPr bwMode="auto">
          <a:xfrm>
            <a:off x="1763727" y="3554686"/>
            <a:ext cx="854735" cy="30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 dirty="0" smtClean="0"/>
              <a:t>БМ-21</a:t>
            </a:r>
            <a:endParaRPr lang="ru-RU" dirty="0"/>
          </a:p>
        </p:txBody>
      </p:sp>
      <p:sp>
        <p:nvSpPr>
          <p:cNvPr id="22" name="Rectangle 8"/>
          <p:cNvSpPr>
            <a:spLocks/>
          </p:cNvSpPr>
          <p:nvPr/>
        </p:nvSpPr>
        <p:spPr bwMode="auto">
          <a:xfrm>
            <a:off x="1716006" y="6033396"/>
            <a:ext cx="854735" cy="30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400" b="1" i="1" dirty="0"/>
              <a:t>БТР-80</a:t>
            </a:r>
          </a:p>
        </p:txBody>
      </p:sp>
      <p:pic>
        <p:nvPicPr>
          <p:cNvPr id="24" name="Picture 37" descr="гегб 8 б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940" y="2694781"/>
            <a:ext cx="1497939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32772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32773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74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75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76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770" name="Rectangle 8"/>
          <p:cNvSpPr>
            <a:spLocks/>
          </p:cNvSpPr>
          <p:nvPr/>
        </p:nvSpPr>
        <p:spPr bwMode="auto">
          <a:xfrm>
            <a:off x="35083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Предоставляемые льготы</a:t>
            </a:r>
            <a:endParaRPr lang="ru-RU" sz="3200" dirty="0"/>
          </a:p>
        </p:txBody>
      </p:sp>
      <p:sp>
        <p:nvSpPr>
          <p:cNvPr id="32771" name="Rectangle 9"/>
          <p:cNvSpPr>
            <a:spLocks/>
          </p:cNvSpPr>
          <p:nvPr/>
        </p:nvSpPr>
        <p:spPr bwMode="auto">
          <a:xfrm>
            <a:off x="381795" y="1087439"/>
            <a:ext cx="928343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1400" b="1" i="1" dirty="0"/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1300" b="1" i="1" dirty="0" smtClean="0"/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1300" b="1" i="1" dirty="0"/>
          </a:p>
        </p:txBody>
      </p:sp>
      <p:pic>
        <p:nvPicPr>
          <p:cNvPr id="10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6921" y="1000108"/>
            <a:ext cx="9054767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i="1" dirty="0" smtClean="0"/>
              <a:t>ВСЕСТОРОННЕЕ ОБЕСПЕЧЕНИЕ</a:t>
            </a:r>
          </a:p>
          <a:p>
            <a:r>
              <a:rPr lang="ru-RU" sz="1300" b="1" i="1" dirty="0" smtClean="0"/>
              <a:t>         Медицинское обслуживание военнослужащих и членов их семей в </a:t>
            </a:r>
          </a:p>
          <a:p>
            <a:r>
              <a:rPr lang="ru-RU" sz="1300" b="1" i="1" dirty="0" smtClean="0"/>
              <a:t>8 </a:t>
            </a:r>
            <a:r>
              <a:rPr lang="ru-RU" sz="1300" b="1" i="1" dirty="0" err="1" smtClean="0"/>
              <a:t>омсбр</a:t>
            </a:r>
            <a:r>
              <a:rPr lang="ru-RU" sz="1300" b="1" i="1" dirty="0" smtClean="0"/>
              <a:t>(г)  организованно и проводится на базе медицинской роты бригады которая дислоцируется в н.п. Борзой на 50 койко-мест (основные специалисты врач хирург, терапевт, стоматолог, врач педиатр, врач общей гигиены, невролог, врач ординатор, врач анестезиолог).</a:t>
            </a:r>
          </a:p>
          <a:p>
            <a:r>
              <a:rPr lang="ru-RU" sz="1300" b="1" i="1" dirty="0" smtClean="0"/>
              <a:t>        В н.п. Шали имеется филиал окружного военного клинического госпиталя МО РФ на 150 койко-мест.</a:t>
            </a:r>
          </a:p>
          <a:p>
            <a:r>
              <a:rPr lang="ru-RU" sz="1300" b="1" i="1" dirty="0" smtClean="0"/>
              <a:t>        Военнослужащим и членам их семей предоставляется санаторное - курортное лечение  по линии МО РФ в санаториях, профилакториях.</a:t>
            </a:r>
          </a:p>
          <a:p>
            <a:pPr algn="ctr"/>
            <a:r>
              <a:rPr lang="ru-RU" sz="1300" b="1" i="1" dirty="0" smtClean="0"/>
              <a:t>СОЦИАЛЬНОЕ ОБЕСПЕЧЕНИЕ</a:t>
            </a:r>
          </a:p>
          <a:p>
            <a:r>
              <a:rPr lang="ru-RU" sz="1300" b="1" i="1" dirty="0" smtClean="0"/>
              <a:t>       Дошкольное Образовательное Учреждение  №1 «Улыбка» н.п. Борзой  на 80 мест.</a:t>
            </a:r>
          </a:p>
          <a:p>
            <a:r>
              <a:rPr lang="ru-RU" sz="1300" b="1" i="1" dirty="0" smtClean="0"/>
              <a:t>      Средняя Образовательная Школа №13 н. п. Борзой на 150 мест.</a:t>
            </a:r>
          </a:p>
          <a:p>
            <a:r>
              <a:rPr lang="ru-RU" sz="1300" b="1" i="1" dirty="0" smtClean="0"/>
              <a:t>       В  гарнизоне имеются комбинаты бытового обслуживания, магазины и кафе, так же расположена Фельдъегерская почтовая станция.</a:t>
            </a:r>
          </a:p>
          <a:p>
            <a:r>
              <a:rPr lang="ru-RU" sz="1300" b="1" i="1" dirty="0" smtClean="0"/>
              <a:t>      Магазины - 4 шт.: из них 2 продовольственных, 1 промышленных товаров, 1 хозяйственных товаров; Чайная для военнослужащих – 1; парикмахерская – 1; Аптека- 1; Комбинат бытового обслуживания – 1; спорт зал – 1.</a:t>
            </a:r>
          </a:p>
          <a:p>
            <a:pPr algn="ctr"/>
            <a:r>
              <a:rPr lang="ru-RU" sz="1300" b="1" i="1" dirty="0" smtClean="0"/>
              <a:t>КУЛЬТУРНО-ДОСУГОВОЕ ОБЕСПЕЧЕНИЕ</a:t>
            </a:r>
          </a:p>
          <a:p>
            <a:r>
              <a:rPr lang="ru-RU" sz="1300" b="1" i="1" dirty="0" smtClean="0"/>
              <a:t>       В </a:t>
            </a:r>
            <a:r>
              <a:rPr lang="ru-RU" sz="1300" b="1" i="1" dirty="0" err="1" smtClean="0"/>
              <a:t>Борзойском</a:t>
            </a:r>
            <a:r>
              <a:rPr lang="ru-RU" sz="1300" b="1" i="1" dirty="0" smtClean="0"/>
              <a:t> гарнизоне  имеется клуб на 350 человек в котором проводится смотр художественной самодеятельности, выступление военно-инструментального ансамбля «Высота 920», а так же  различных творческих коллективов города Грозного и других субъектов Российской федерации. Также в клубе имеется библиотека, читальный зал, бильярдная, методический класс для подготовки военнослужащих к занятиям. Имеется музей боевой славы бригады. Выход в интернет осуществляется через кабельную сеть.</a:t>
            </a:r>
          </a:p>
          <a:p>
            <a:r>
              <a:rPr lang="ru-RU" sz="1300" b="1" i="1" dirty="0" smtClean="0"/>
              <a:t>       Имеется пункт психологической помощи и реабилитации для обследования и оказания квалифицированной психологической помощи военнослужащим и членам их семей.</a:t>
            </a:r>
          </a:p>
          <a:p>
            <a:r>
              <a:rPr lang="ru-RU" sz="1300" b="1" i="1" dirty="0" smtClean="0"/>
              <a:t>Контактный телефон заместителя командира по работе с личным составом 89389068813, </a:t>
            </a:r>
            <a:r>
              <a:rPr lang="ru-RU" sz="1300" b="1" i="1" dirty="0" err="1" smtClean="0"/>
              <a:t>гв</a:t>
            </a:r>
            <a:r>
              <a:rPr lang="ru-RU" sz="1300" b="1" i="1" dirty="0" smtClean="0"/>
              <a:t>. подполковник </a:t>
            </a:r>
            <a:r>
              <a:rPr lang="ru-RU" sz="1300" b="1" i="1" dirty="0" err="1" smtClean="0"/>
              <a:t>Шопага</a:t>
            </a:r>
            <a:r>
              <a:rPr lang="ru-RU" sz="1300" b="1" i="1" dirty="0" smtClean="0"/>
              <a:t> Виталий </a:t>
            </a:r>
            <a:r>
              <a:rPr lang="ru-RU" sz="1300" b="1" i="1" dirty="0" err="1" smtClean="0"/>
              <a:t>Пранасович</a:t>
            </a:r>
            <a:r>
              <a:rPr lang="ru-RU" sz="1300" b="1" i="1" dirty="0" smtClean="0"/>
              <a:t>, </a:t>
            </a:r>
          </a:p>
          <a:p>
            <a:r>
              <a:rPr lang="ru-RU" sz="1300" b="1" i="1" dirty="0" smtClean="0"/>
              <a:t>начальника отделения комплектования 89371305999, </a:t>
            </a:r>
            <a:r>
              <a:rPr lang="ru-RU" sz="1300" b="1" i="1" dirty="0" err="1" smtClean="0"/>
              <a:t>гв</a:t>
            </a:r>
            <a:r>
              <a:rPr lang="ru-RU" sz="1300" b="1" i="1" dirty="0" smtClean="0"/>
              <a:t>. капитан Левада Иван Анатольевич</a:t>
            </a:r>
            <a:endParaRPr lang="ru-RU" sz="1300" b="1" i="1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7"/>
          <p:cNvGrpSpPr>
            <a:grpSpLocks/>
          </p:cNvGrpSpPr>
          <p:nvPr/>
        </p:nvGrpSpPr>
        <p:grpSpPr bwMode="auto">
          <a:xfrm rot="5400000">
            <a:off x="4683125" y="-4683125"/>
            <a:ext cx="539750" cy="9906000"/>
            <a:chOff x="73" y="520"/>
            <a:chExt cx="227" cy="3798"/>
          </a:xfrm>
        </p:grpSpPr>
        <p:sp>
          <p:nvSpPr>
            <p:cNvPr id="34820" name="Rectangle 8"/>
            <p:cNvSpPr>
              <a:spLocks noChangeArrowheads="1"/>
            </p:cNvSpPr>
            <p:nvPr/>
          </p:nvSpPr>
          <p:spPr bwMode="auto">
            <a:xfrm>
              <a:off x="73" y="520"/>
              <a:ext cx="227" cy="3793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/>
            </a:p>
          </p:txBody>
        </p:sp>
        <p:sp>
          <p:nvSpPr>
            <p:cNvPr id="34821" name="Line 9"/>
            <p:cNvSpPr>
              <a:spLocks noChangeShapeType="1"/>
            </p:cNvSpPr>
            <p:nvPr/>
          </p:nvSpPr>
          <p:spPr bwMode="auto">
            <a:xfrm>
              <a:off x="101" y="521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22" name="Line 10"/>
            <p:cNvSpPr>
              <a:spLocks noChangeShapeType="1"/>
            </p:cNvSpPr>
            <p:nvPr/>
          </p:nvSpPr>
          <p:spPr bwMode="auto">
            <a:xfrm>
              <a:off x="267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23" name="Line 11"/>
            <p:cNvSpPr>
              <a:spLocks noChangeShapeType="1"/>
            </p:cNvSpPr>
            <p:nvPr/>
          </p:nvSpPr>
          <p:spPr bwMode="auto">
            <a:xfrm>
              <a:off x="231" y="525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24" name="Line 12"/>
            <p:cNvSpPr>
              <a:spLocks noChangeShapeType="1"/>
            </p:cNvSpPr>
            <p:nvPr/>
          </p:nvSpPr>
          <p:spPr bwMode="auto">
            <a:xfrm>
              <a:off x="141" y="522"/>
              <a:ext cx="0" cy="3793"/>
            </a:xfrm>
            <a:prstGeom prst="line">
              <a:avLst/>
            </a:prstGeom>
            <a:noFill/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818" name="Rectangle 8"/>
          <p:cNvSpPr>
            <a:spLocks noChangeArrowheads="1"/>
          </p:cNvSpPr>
          <p:nvPr/>
        </p:nvSpPr>
        <p:spPr bwMode="auto">
          <a:xfrm>
            <a:off x="584730" y="1423761"/>
            <a:ext cx="9126935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i="1" dirty="0"/>
              <a:t>НАКОПИТЕЛЬНО ИПОТЕЧНАЯ СИСТЕМА</a:t>
            </a:r>
          </a:p>
          <a:p>
            <a:r>
              <a:rPr lang="ru-RU" sz="1600" b="1" i="1" dirty="0"/>
              <a:t>Военнослужащие заключившие второй контракт имеют право на участие в накопительной ипотечной системе.</a:t>
            </a:r>
          </a:p>
          <a:p>
            <a:r>
              <a:rPr lang="ru-RU" sz="1600" b="1" i="1" dirty="0"/>
              <a:t>С момента регистрации рапорта по прошествии трех лет (т.е. после подписания второго контракта по прошествии трех лет) военнослужащий имеет право истребовать целевой жилищный заем, для приобретения жилых помещений, комнат, и в течении этого времени на именном накопительном счете каждого военнослужащего накапливается сумма ( 205 тысяч 200 рублей * 3 года = 615 тысяч 600 рублей, с индексацией сумма увеличивается).</a:t>
            </a:r>
          </a:p>
          <a:p>
            <a:r>
              <a:rPr lang="ru-RU" sz="1600" b="1" i="1" dirty="0"/>
              <a:t>По желанию не ранее 3-х лет, военнослужащему выдается СВИДЕТЕЛЬСТВО. Со свидетельством военнослужащий приходит в банк, для оформления ипотечного кредита. Сумма, учтенная в свидетельстве- это первоначальный взнос (целевой жилищный заем), 2 миллиона 500 тысяч рублей банком оформляются в кредит.</a:t>
            </a:r>
          </a:p>
          <a:p>
            <a:r>
              <a:rPr lang="ru-RU" sz="1600" b="1" i="1" dirty="0"/>
              <a:t>Ипотека:</a:t>
            </a:r>
          </a:p>
          <a:p>
            <a:r>
              <a:rPr lang="ru-RU" sz="1800" b="1" i="1" dirty="0">
                <a:solidFill>
                  <a:srgbClr val="FF0000"/>
                </a:solidFill>
              </a:rPr>
              <a:t>Итого 3 миллиона 115 тысяч 600 рублей </a:t>
            </a:r>
            <a:r>
              <a:rPr lang="ru-RU" sz="1600" b="1" i="1" dirty="0"/>
              <a:t>с индексацией сумма увеличивается.</a:t>
            </a:r>
          </a:p>
          <a:p>
            <a:r>
              <a:rPr lang="ru-RU" sz="1600" b="1" i="1" dirty="0"/>
              <a:t>Кредит оформленный банком, </a:t>
            </a:r>
            <a:r>
              <a:rPr lang="ru-RU" sz="2000" b="1" i="1" dirty="0">
                <a:solidFill>
                  <a:srgbClr val="FF0000"/>
                </a:solidFill>
              </a:rPr>
              <a:t>МИНИСТЕРСТВО ОБОРОНЫ ОПЛАЧИВАЕТ ЕЖЕМЕСЯЧНО ВМЕСТО ВОЕННОСЛУЖАЩЕГО.</a:t>
            </a:r>
          </a:p>
          <a:p>
            <a:endParaRPr lang="ru-RU" sz="2000" b="1" i="1" dirty="0"/>
          </a:p>
        </p:txBody>
      </p:sp>
      <p:sp>
        <p:nvSpPr>
          <p:cNvPr id="34819" name="Rectangle 9"/>
          <p:cNvSpPr>
            <a:spLocks/>
          </p:cNvSpPr>
          <p:nvPr/>
        </p:nvSpPr>
        <p:spPr bwMode="auto">
          <a:xfrm>
            <a:off x="271728" y="692151"/>
            <a:ext cx="928343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800" b="1" i="1" dirty="0"/>
              <a:t>Предоставляемые льготы</a:t>
            </a:r>
            <a:endParaRPr lang="ru-RU" sz="1800" dirty="0"/>
          </a:p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1800" dirty="0"/>
          </a:p>
        </p:txBody>
      </p:sp>
      <p:pic>
        <p:nvPicPr>
          <p:cNvPr id="10" name="Picture 2" descr="J:\фото для агитации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57" y="0"/>
            <a:ext cx="4094904" cy="541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136702</TotalTime>
  <Words>1172</Words>
  <Application>Microsoft Office PowerPoint</Application>
  <PresentationFormat>Лист A4 (210x297 мм)</PresentationFormat>
  <Paragraphs>235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</dc:creator>
  <cp:lastModifiedBy>ЭМСистема</cp:lastModifiedBy>
  <cp:revision>4565</cp:revision>
  <dcterms:created xsi:type="dcterms:W3CDTF">1601-01-01T00:00:00Z</dcterms:created>
  <dcterms:modified xsi:type="dcterms:W3CDTF">2013-12-13T10:34:41Z</dcterms:modified>
</cp:coreProperties>
</file>