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7" r:id="rId3"/>
    <p:sldId id="269" r:id="rId4"/>
    <p:sldId id="268" r:id="rId5"/>
    <p:sldId id="284" r:id="rId6"/>
    <p:sldId id="285" r:id="rId7"/>
    <p:sldId id="273" r:id="rId8"/>
    <p:sldId id="282" r:id="rId9"/>
    <p:sldId id="283" r:id="rId10"/>
    <p:sldId id="276" r:id="rId11"/>
    <p:sldId id="280" r:id="rId12"/>
    <p:sldId id="277" r:id="rId13"/>
    <p:sldId id="279" r:id="rId14"/>
    <p:sldId id="278" r:id="rId15"/>
    <p:sldId id="258" r:id="rId16"/>
    <p:sldId id="259" r:id="rId17"/>
    <p:sldId id="260" r:id="rId18"/>
    <p:sldId id="271" r:id="rId19"/>
    <p:sldId id="261" r:id="rId20"/>
    <p:sldId id="262" r:id="rId21"/>
    <p:sldId id="257" r:id="rId22"/>
    <p:sldId id="263" r:id="rId23"/>
    <p:sldId id="264" r:id="rId24"/>
    <p:sldId id="265" r:id="rId25"/>
    <p:sldId id="266" r:id="rId26"/>
    <p:sldId id="281" r:id="rId27"/>
  </p:sldIdLst>
  <p:sldSz cx="9144000" cy="6858000" type="screen4x3"/>
  <p:notesSz cx="6808788" cy="99393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ook Antiqua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ook Antiqua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ook Antiqua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ook Antiqua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 autoAdjust="0"/>
  </p:normalViewPr>
  <p:slideViewPr>
    <p:cSldViewPr>
      <p:cViewPr>
        <p:scale>
          <a:sx n="125" d="100"/>
          <a:sy n="125" d="100"/>
        </p:scale>
        <p:origin x="-1230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AE6BE-1540-4C14-8873-D2D8F5CB2FFA}" type="datetimeFigureOut">
              <a:rPr lang="ru-RU"/>
              <a:pPr>
                <a:defRPr/>
              </a:pPr>
              <a:t>09.04.2015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68A45-FADD-4D83-B196-C5F1B28C53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050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8BD4F-228D-44CA-905F-8F1633A5FB5E}" type="datetimeFigureOut">
              <a:rPr lang="ru-RU"/>
              <a:pPr>
                <a:defRPr/>
              </a:pPr>
              <a:t>09.04.2015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8688C-7213-47A2-9D4B-537C1C57E0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769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F45F5-971D-4FF1-927C-48B5EC1FFF08}" type="datetimeFigureOut">
              <a:rPr lang="ru-RU"/>
              <a:pPr>
                <a:defRPr/>
              </a:pPr>
              <a:t>09.04.2015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1923D-1CE6-42C7-815E-5E3BDBC0D4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EEAFB-BBBF-4B32-B234-3E8EB57547BD}" type="datetimeFigureOut">
              <a:rPr lang="ru-RU"/>
              <a:pPr>
                <a:defRPr/>
              </a:pPr>
              <a:t>09.04.2015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32DAF-7A6B-4345-A51D-B902A5C332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954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F5092-253B-4E55-B6C5-5E0FEB926297}" type="datetimeFigureOut">
              <a:rPr lang="ru-RU"/>
              <a:pPr>
                <a:defRPr/>
              </a:pPr>
              <a:t>09.04.2015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96FA3-22C7-48EE-B440-82316A5656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242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F509A-CA17-4DC0-8B11-5CD6552061CA}" type="datetimeFigureOut">
              <a:rPr lang="ru-RU"/>
              <a:pPr>
                <a:defRPr/>
              </a:pPr>
              <a:t>09.04.2015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8F477-241F-4ADE-9741-4F0EBBDA13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355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77E23-0E1C-4EAC-BF9E-363964E8AC34}" type="datetimeFigureOut">
              <a:rPr lang="ru-RU"/>
              <a:pPr>
                <a:defRPr/>
              </a:pPr>
              <a:t>09.04.2015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7F08-1C85-458F-A442-62CC556B3C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357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8FB75-5D74-4810-A0EA-42AB308274DB}" type="datetimeFigureOut">
              <a:rPr lang="ru-RU"/>
              <a:pPr>
                <a:defRPr/>
              </a:pPr>
              <a:t>09.04.2015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D6AB2-E8A8-4338-912B-4035118198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710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819D4-39EF-461A-B592-65BE54812E3D}" type="datetimeFigureOut">
              <a:rPr lang="ru-RU"/>
              <a:pPr>
                <a:defRPr/>
              </a:pPr>
              <a:t>09.04.2015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5BC5B-5ACD-44AB-8CF0-9A73769E56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801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4318C-6611-4CDE-92D0-434A153F6F0F}" type="datetimeFigureOut">
              <a:rPr lang="ru-RU"/>
              <a:pPr>
                <a:defRPr/>
              </a:pPr>
              <a:t>09.04.2015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C9EE2-9B96-440A-949F-7A75A347F9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594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51349-ADB9-4A80-A4BF-FE682C24AE78}" type="datetimeFigureOut">
              <a:rPr lang="ru-RU"/>
              <a:pPr>
                <a:defRPr/>
              </a:pPr>
              <a:t>09.04.2015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B6865-D018-496D-83B6-00526C9C28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025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B66849-46CF-4DC2-BCC8-675C3A20CF37}" type="datetimeFigureOut">
              <a:rPr lang="ru-RU"/>
              <a:pPr>
                <a:defRPr/>
              </a:pPr>
              <a:t>09.04.2015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A0A4968-D633-4F2A-93D4-127169BC7E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39725"/>
            <a:ext cx="8532813" cy="614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204864"/>
            <a:ext cx="7992888" cy="3384376"/>
          </a:xfrm>
          <a:solidFill>
            <a:srgbClr val="CCFFFF">
              <a:alpha val="50196"/>
            </a:srgbClr>
          </a:solidFill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u="sng" dirty="0" smtClean="0">
                <a:solidFill>
                  <a:srgbClr val="C00000"/>
                </a:solidFill>
              </a:rPr>
              <a:t>28-АЯ отдельная мотострелковая Симферопольская краснознаменная ордена </a:t>
            </a:r>
            <a:r>
              <a:rPr lang="ru-RU" sz="3600" u="sng" dirty="0" err="1" smtClean="0">
                <a:solidFill>
                  <a:srgbClr val="C00000"/>
                </a:solidFill>
              </a:rPr>
              <a:t>суворова</a:t>
            </a:r>
            <a:r>
              <a:rPr lang="ru-RU" sz="3600" u="sng" dirty="0" smtClean="0">
                <a:solidFill>
                  <a:srgbClr val="C00000"/>
                </a:solidFill>
              </a:rPr>
              <a:t> </a:t>
            </a:r>
            <a:r>
              <a:rPr lang="en-US" sz="3600" u="sng" dirty="0" smtClean="0">
                <a:solidFill>
                  <a:srgbClr val="C00000"/>
                </a:solidFill>
              </a:rPr>
              <a:t>II</a:t>
            </a:r>
            <a:r>
              <a:rPr lang="ru-RU" sz="3600" u="sng" dirty="0" smtClean="0">
                <a:solidFill>
                  <a:srgbClr val="C00000"/>
                </a:solidFill>
              </a:rPr>
              <a:t> степени бригада имени </a:t>
            </a:r>
            <a:r>
              <a:rPr lang="ru-RU" sz="3600" u="sng" dirty="0" err="1" smtClean="0">
                <a:solidFill>
                  <a:srgbClr val="C00000"/>
                </a:solidFill>
              </a:rPr>
              <a:t>серго</a:t>
            </a:r>
            <a:r>
              <a:rPr lang="ru-RU" sz="3600" u="sng" dirty="0" smtClean="0">
                <a:solidFill>
                  <a:srgbClr val="C00000"/>
                </a:solidFill>
              </a:rPr>
              <a:t> </a:t>
            </a:r>
            <a:r>
              <a:rPr lang="ru-RU" sz="3600" u="sng" dirty="0" err="1" smtClean="0">
                <a:solidFill>
                  <a:srgbClr val="C00000"/>
                </a:solidFill>
              </a:rPr>
              <a:t>орджоникидзе</a:t>
            </a:r>
            <a:endParaRPr lang="ru-RU" sz="3600" u="sng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3649663" y="6169025"/>
            <a:ext cx="2087562" cy="358775"/>
          </a:xfrm>
        </p:spPr>
        <p:txBody>
          <a:bodyPr>
            <a:normAutofit fontScale="70000" lnSpcReduction="20000"/>
          </a:bodyPr>
          <a:lstStyle/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 smtClean="0">
                <a:solidFill>
                  <a:srgbClr val="92D050"/>
                </a:solidFill>
              </a:rPr>
              <a:t>г. Екатеринбург</a:t>
            </a:r>
            <a:endParaRPr lang="ru-RU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76064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u="sng" dirty="0" smtClean="0">
                <a:solidFill>
                  <a:srgbClr val="C00000"/>
                </a:solidFill>
                <a:latin typeface="+mn-lt"/>
              </a:rPr>
              <a:t>На территории воинской части идет строительство</a:t>
            </a:r>
            <a:br>
              <a:rPr lang="ru-RU" sz="2800" u="sng" dirty="0" smtClean="0">
                <a:solidFill>
                  <a:srgbClr val="C00000"/>
                </a:solidFill>
                <a:latin typeface="+mn-lt"/>
              </a:rPr>
            </a:br>
            <a:r>
              <a:rPr lang="ru-RU" sz="2800" u="sng" dirty="0" smtClean="0">
                <a:solidFill>
                  <a:srgbClr val="C00000"/>
                </a:solidFill>
                <a:latin typeface="+mn-lt"/>
              </a:rPr>
              <a:t>Культурно-досугового центра</a:t>
            </a:r>
            <a:endParaRPr lang="ru-RU" sz="2800" u="sng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1267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7" r="3323" b="25064"/>
          <a:stretch>
            <a:fillRect/>
          </a:stretch>
        </p:blipFill>
        <p:spPr>
          <a:xfrm>
            <a:off x="5837238" y="1412875"/>
            <a:ext cx="3033712" cy="3311525"/>
          </a:xfrm>
        </p:spPr>
      </p:pic>
      <p:pic>
        <p:nvPicPr>
          <p:cNvPr id="11268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1268413"/>
            <a:ext cx="4284662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905250"/>
            <a:ext cx="4140200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u="sng" dirty="0" smtClean="0">
                <a:solidFill>
                  <a:srgbClr val="C00000"/>
                </a:solidFill>
                <a:latin typeface="+mn-lt"/>
              </a:rPr>
              <a:t>Строительство спортивного комплекса</a:t>
            </a:r>
            <a:endParaRPr lang="ru-RU" sz="2400" u="sng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2291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765175"/>
            <a:ext cx="4679950" cy="3119438"/>
          </a:xfrm>
        </p:spPr>
      </p:pic>
      <p:pic>
        <p:nvPicPr>
          <p:cNvPr id="12292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339850"/>
            <a:ext cx="3817937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25433" r="9666" b="44226"/>
          <a:stretch>
            <a:fillRect/>
          </a:stretch>
        </p:blipFill>
        <p:spPr bwMode="auto">
          <a:xfrm>
            <a:off x="1187450" y="3951288"/>
            <a:ext cx="6913563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u="sng" dirty="0" smtClean="0">
                <a:solidFill>
                  <a:srgbClr val="C00000"/>
                </a:solidFill>
              </a:rPr>
              <a:t>Строительство спортивного бассейна</a:t>
            </a:r>
            <a:endParaRPr lang="ru-RU" sz="2400" u="sng" dirty="0">
              <a:solidFill>
                <a:srgbClr val="C00000"/>
              </a:solidFill>
            </a:endParaRPr>
          </a:p>
        </p:txBody>
      </p:sp>
      <p:pic>
        <p:nvPicPr>
          <p:cNvPr id="13315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1204913"/>
            <a:ext cx="4495800" cy="2636837"/>
          </a:xfrm>
        </p:spPr>
      </p:pic>
      <p:pic>
        <p:nvPicPr>
          <p:cNvPr id="13316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0" t="26125" r="9117" b="48196"/>
          <a:stretch>
            <a:fillRect/>
          </a:stretch>
        </p:blipFill>
        <p:spPr bwMode="auto">
          <a:xfrm>
            <a:off x="971550" y="4051300"/>
            <a:ext cx="7475538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04913"/>
            <a:ext cx="4065587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418058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u="sng" dirty="0" smtClean="0">
                <a:solidFill>
                  <a:srgbClr val="C00000"/>
                </a:solidFill>
              </a:rPr>
              <a:t>Строительство комплексного складского здания</a:t>
            </a:r>
            <a:endParaRPr lang="ru-RU" sz="2400" u="sng" dirty="0">
              <a:solidFill>
                <a:srgbClr val="C00000"/>
              </a:solidFill>
            </a:endParaRPr>
          </a:p>
        </p:txBody>
      </p:sp>
      <p:pic>
        <p:nvPicPr>
          <p:cNvPr id="14339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61" b="3333"/>
          <a:stretch>
            <a:fillRect/>
          </a:stretch>
        </p:blipFill>
        <p:spPr>
          <a:xfrm>
            <a:off x="647700" y="1196975"/>
            <a:ext cx="3348038" cy="2941638"/>
          </a:xfrm>
        </p:spPr>
      </p:pic>
      <p:pic>
        <p:nvPicPr>
          <p:cNvPr id="14340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" r="-2" b="24400"/>
          <a:stretch>
            <a:fillRect/>
          </a:stretch>
        </p:blipFill>
        <p:spPr bwMode="auto">
          <a:xfrm>
            <a:off x="4332288" y="1196975"/>
            <a:ext cx="4570412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5" t="27557" r="7475" b="52362"/>
          <a:stretch>
            <a:fillRect/>
          </a:stretch>
        </p:blipFill>
        <p:spPr bwMode="auto">
          <a:xfrm>
            <a:off x="160338" y="4378325"/>
            <a:ext cx="8823325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u="sng" dirty="0" smtClean="0">
                <a:solidFill>
                  <a:srgbClr val="C00000"/>
                </a:solidFill>
              </a:rPr>
              <a:t>Капитальный ремонт казарм</a:t>
            </a:r>
            <a:endParaRPr lang="ru-RU" sz="2400" u="sng" dirty="0">
              <a:solidFill>
                <a:srgbClr val="C00000"/>
              </a:solidFill>
            </a:endParaRPr>
          </a:p>
        </p:txBody>
      </p:sp>
      <p:pic>
        <p:nvPicPr>
          <p:cNvPr id="15363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836613"/>
            <a:ext cx="3238500" cy="2159000"/>
          </a:xfrm>
        </p:spPr>
      </p:pic>
      <p:pic>
        <p:nvPicPr>
          <p:cNvPr id="15364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6" t="-2" r="-2" b="24956"/>
          <a:stretch>
            <a:fillRect/>
          </a:stretch>
        </p:blipFill>
        <p:spPr bwMode="auto">
          <a:xfrm>
            <a:off x="457200" y="804863"/>
            <a:ext cx="31781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068638"/>
            <a:ext cx="547370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u="sng" dirty="0" smtClean="0">
                <a:solidFill>
                  <a:srgbClr val="C00000"/>
                </a:solidFill>
              </a:rPr>
              <a:t>Участие в Параде Победы</a:t>
            </a:r>
            <a:endParaRPr lang="ru-RU" sz="2800" u="sng" dirty="0">
              <a:solidFill>
                <a:srgbClr val="C00000"/>
              </a:solidFill>
            </a:endParaRPr>
          </a:p>
        </p:txBody>
      </p:sp>
      <p:pic>
        <p:nvPicPr>
          <p:cNvPr id="1638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981075"/>
            <a:ext cx="4086225" cy="2724150"/>
          </a:xfrm>
        </p:spPr>
      </p:pic>
      <p:pic>
        <p:nvPicPr>
          <p:cNvPr id="16388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852488"/>
            <a:ext cx="399573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05263"/>
            <a:ext cx="424815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860800"/>
            <a:ext cx="4151312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2478" y="363718"/>
            <a:ext cx="5508612" cy="576064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u="sng" dirty="0" smtClean="0">
                <a:solidFill>
                  <a:srgbClr val="C00000"/>
                </a:solidFill>
              </a:rPr>
              <a:t>Участие в международных антитеррористических учениях</a:t>
            </a:r>
            <a:endParaRPr lang="ru-RU" sz="2800" u="sng" dirty="0">
              <a:solidFill>
                <a:srgbClr val="C00000"/>
              </a:solidFill>
            </a:endParaRPr>
          </a:p>
        </p:txBody>
      </p:sp>
      <p:pic>
        <p:nvPicPr>
          <p:cNvPr id="17411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5" t="12842" r="-455" b="18340"/>
          <a:stretch>
            <a:fillRect/>
          </a:stretch>
        </p:blipFill>
        <p:spPr>
          <a:xfrm>
            <a:off x="107950" y="60325"/>
            <a:ext cx="1368425" cy="1398588"/>
          </a:xfrm>
        </p:spPr>
      </p:pic>
      <p:pic>
        <p:nvPicPr>
          <p:cNvPr id="17412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0" t="15919" r="6021" b="31848"/>
          <a:stretch>
            <a:fillRect/>
          </a:stretch>
        </p:blipFill>
        <p:spPr bwMode="auto">
          <a:xfrm>
            <a:off x="6518275" y="60325"/>
            <a:ext cx="2592388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5" t="30280" r="15585" b="49120"/>
          <a:stretch>
            <a:fillRect/>
          </a:stretch>
        </p:blipFill>
        <p:spPr bwMode="auto">
          <a:xfrm>
            <a:off x="3414713" y="6264275"/>
            <a:ext cx="24193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1454150"/>
            <a:ext cx="3375025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63" y="3744913"/>
            <a:ext cx="2927350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63" y="4995863"/>
            <a:ext cx="2627312" cy="175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211513"/>
            <a:ext cx="31146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1425575"/>
            <a:ext cx="2928937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4816475"/>
            <a:ext cx="2574925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963" y="3213100"/>
            <a:ext cx="1377950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u="sng" dirty="0" smtClean="0">
                <a:solidFill>
                  <a:srgbClr val="C00000"/>
                </a:solidFill>
              </a:rPr>
              <a:t>Культурно-досуговые мероприятия</a:t>
            </a:r>
            <a:endParaRPr lang="ru-RU" sz="2800" u="sng" dirty="0">
              <a:solidFill>
                <a:srgbClr val="C00000"/>
              </a:solidFill>
            </a:endParaRPr>
          </a:p>
        </p:txBody>
      </p:sp>
      <p:pic>
        <p:nvPicPr>
          <p:cNvPr id="18435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908050"/>
            <a:ext cx="3997325" cy="2665413"/>
          </a:xfrm>
        </p:spPr>
      </p:pic>
      <p:pic>
        <p:nvPicPr>
          <p:cNvPr id="1843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936625"/>
            <a:ext cx="4086225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62363"/>
            <a:ext cx="414020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75" y="4076700"/>
            <a:ext cx="3814763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u="sng" dirty="0" smtClean="0">
                <a:solidFill>
                  <a:srgbClr val="C00000"/>
                </a:solidFill>
                <a:latin typeface="+mn-lt"/>
              </a:rPr>
              <a:t>Проведение праздников</a:t>
            </a:r>
            <a:endParaRPr lang="ru-RU" sz="2800" u="sng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9460" name="Picture 2" descr="F:\по_учебным_точкам\A29K60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221163"/>
            <a:ext cx="3744912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" descr="F:\по_учебным_точкам\IMG_29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11238"/>
            <a:ext cx="439102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" descr="F:\по_учебным_точкам\A29K7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844675"/>
            <a:ext cx="312261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u="sng" dirty="0" smtClean="0">
                <a:solidFill>
                  <a:srgbClr val="C00000"/>
                </a:solidFill>
              </a:rPr>
              <a:t>Духовное развитие личного состава</a:t>
            </a:r>
            <a:endParaRPr lang="ru-RU" sz="2800" u="sng" dirty="0">
              <a:solidFill>
                <a:srgbClr val="C00000"/>
              </a:solidFill>
            </a:endParaRPr>
          </a:p>
        </p:txBody>
      </p:sp>
      <p:pic>
        <p:nvPicPr>
          <p:cNvPr id="20483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263" y="4005263"/>
            <a:ext cx="3995737" cy="2663825"/>
          </a:xfrm>
        </p:spPr>
      </p:pic>
      <p:pic>
        <p:nvPicPr>
          <p:cNvPr id="20484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81075"/>
            <a:ext cx="3995738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928813"/>
            <a:ext cx="4283075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08720"/>
            <a:ext cx="8964488" cy="171420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Сегодня Министерство </a:t>
            </a:r>
            <a:r>
              <a:rPr lang="ru-RU" sz="24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обороны РФ </a:t>
            </a:r>
            <a:r>
              <a:rPr lang="ru-RU" sz="24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прилагает значительные усилия для увеличения денежного довольствия </a:t>
            </a:r>
            <a:r>
              <a:rPr lang="ru-RU" sz="24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военнослужащих </a:t>
            </a:r>
            <a:r>
              <a:rPr lang="ru-RU" sz="24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контракту. </a:t>
            </a:r>
            <a:br>
              <a:rPr lang="ru-RU" sz="24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Денежное довольствие военнослужащих, проходящих военную службу по контракту, состоит из оклада по воинской должности и оклада по воинскому званию. В сумме они составляют оклад денежного содержания, к которому прибавляются </a:t>
            </a:r>
            <a:r>
              <a:rPr lang="ru-RU" sz="24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ежемесячные </a:t>
            </a:r>
            <a:r>
              <a:rPr lang="ru-RU" sz="24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иные дополнительные  выплаты.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3075" name="Объект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688" y="3284984"/>
            <a:ext cx="5549900" cy="3384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u="sng" dirty="0" smtClean="0">
                <a:solidFill>
                  <a:srgbClr val="C00000"/>
                </a:solidFill>
              </a:rPr>
              <a:t>Учебные занятия по огневой подготовке</a:t>
            </a:r>
            <a:endParaRPr lang="ru-RU" sz="2800" u="sng" dirty="0">
              <a:solidFill>
                <a:srgbClr val="C00000"/>
              </a:solidFill>
            </a:endParaRPr>
          </a:p>
        </p:txBody>
      </p:sp>
      <p:pic>
        <p:nvPicPr>
          <p:cNvPr id="21507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836613"/>
            <a:ext cx="3240088" cy="2159000"/>
          </a:xfrm>
        </p:spPr>
      </p:pic>
      <p:pic>
        <p:nvPicPr>
          <p:cNvPr id="21508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112963"/>
            <a:ext cx="6902450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5016500"/>
            <a:ext cx="289718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268413"/>
            <a:ext cx="3313113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468544" cy="63408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u="sng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</a:rPr>
              <a:t>Учебные занятия </a:t>
            </a:r>
            <a:br>
              <a:rPr lang="ru-RU" sz="2800" u="sng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</a:rPr>
            </a:br>
            <a:r>
              <a:rPr lang="ru-RU" sz="2800" u="sng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</a:rPr>
              <a:t>по вождению и огневой подготовке. </a:t>
            </a:r>
            <a:br>
              <a:rPr lang="ru-RU" sz="2800" u="sng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</a:rPr>
            </a:br>
            <a:r>
              <a:rPr lang="ru-RU" sz="2800" u="sng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</a:rPr>
              <a:t>Поощрение личного состава.</a:t>
            </a:r>
            <a:endParaRPr lang="ru-RU" sz="2800" u="sng" dirty="0">
              <a:solidFill>
                <a:srgbClr val="C00000"/>
              </a:solidFill>
              <a:uFill>
                <a:solidFill>
                  <a:srgbClr val="C00000"/>
                </a:solidFill>
              </a:uFill>
            </a:endParaRPr>
          </a:p>
        </p:txBody>
      </p:sp>
      <p:pic>
        <p:nvPicPr>
          <p:cNvPr id="22532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2636838"/>
            <a:ext cx="3113088" cy="2117725"/>
          </a:xfrm>
        </p:spPr>
      </p:pic>
      <p:pic>
        <p:nvPicPr>
          <p:cNvPr id="22533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5" t="27708" r="9222" b="26146"/>
          <a:stretch>
            <a:fillRect/>
          </a:stretch>
        </p:blipFill>
        <p:spPr bwMode="auto">
          <a:xfrm>
            <a:off x="3924300" y="1412875"/>
            <a:ext cx="28082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249738"/>
            <a:ext cx="36004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u="sng" dirty="0" smtClean="0">
                <a:solidFill>
                  <a:srgbClr val="C00000"/>
                </a:solidFill>
              </a:rPr>
              <a:t>Смотр техники</a:t>
            </a:r>
            <a:endParaRPr lang="ru-RU" sz="2800" u="sng" dirty="0">
              <a:solidFill>
                <a:srgbClr val="C00000"/>
              </a:solidFill>
            </a:endParaRPr>
          </a:p>
        </p:txBody>
      </p:sp>
      <p:pic>
        <p:nvPicPr>
          <p:cNvPr id="23555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2788" y="996950"/>
            <a:ext cx="3714750" cy="2476500"/>
          </a:xfrm>
        </p:spPr>
      </p:pic>
      <p:pic>
        <p:nvPicPr>
          <p:cNvPr id="2355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44900"/>
            <a:ext cx="4037012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50" y="3857625"/>
            <a:ext cx="4464050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1268413"/>
            <a:ext cx="44291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63408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u="sng" dirty="0" smtClean="0">
                <a:solidFill>
                  <a:srgbClr val="C00000"/>
                </a:solidFill>
              </a:rPr>
              <a:t>Погрузка техники для убытия эшелона на учения</a:t>
            </a:r>
            <a:endParaRPr lang="ru-RU" sz="2800" u="sng" dirty="0">
              <a:solidFill>
                <a:srgbClr val="C00000"/>
              </a:solidFill>
            </a:endParaRPr>
          </a:p>
        </p:txBody>
      </p:sp>
      <p:pic>
        <p:nvPicPr>
          <p:cNvPr id="24579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268413"/>
            <a:ext cx="3822700" cy="2549525"/>
          </a:xfrm>
        </p:spPr>
      </p:pic>
      <p:pic>
        <p:nvPicPr>
          <p:cNvPr id="24580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348038"/>
            <a:ext cx="4706938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" t="25356" r="12666" b="-10030"/>
          <a:stretch>
            <a:fillRect/>
          </a:stretch>
        </p:blipFill>
        <p:spPr bwMode="auto">
          <a:xfrm>
            <a:off x="4591050" y="1412875"/>
            <a:ext cx="4176713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504056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u="sng" dirty="0" smtClean="0">
                <a:solidFill>
                  <a:srgbClr val="C00000"/>
                </a:solidFill>
              </a:rPr>
              <a:t>Проверка боевой готовности</a:t>
            </a:r>
            <a:endParaRPr lang="ru-RU" sz="2800" u="sng" dirty="0">
              <a:solidFill>
                <a:srgbClr val="C00000"/>
              </a:solidFill>
            </a:endParaRPr>
          </a:p>
        </p:txBody>
      </p:sp>
      <p:pic>
        <p:nvPicPr>
          <p:cNvPr id="25603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288" y="960438"/>
            <a:ext cx="4106862" cy="2738437"/>
          </a:xfrm>
        </p:spPr>
      </p:pic>
      <p:pic>
        <p:nvPicPr>
          <p:cNvPr id="25604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715963"/>
            <a:ext cx="42672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3163888"/>
            <a:ext cx="5111750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05213"/>
            <a:ext cx="4468813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8229600" cy="576064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u="sng" dirty="0">
                <a:solidFill>
                  <a:srgbClr val="C00000"/>
                </a:solidFill>
              </a:rPr>
              <a:t>Контрактники, занимающие ответственные должности младшего командного звена и технических специалистов, – это становой хребет армии. Они во многом </a:t>
            </a:r>
            <a:r>
              <a:rPr lang="ru-RU" sz="2000" u="sng" dirty="0" smtClean="0">
                <a:solidFill>
                  <a:srgbClr val="C00000"/>
                </a:solidFill>
              </a:rPr>
              <a:t>определяют </a:t>
            </a:r>
            <a:r>
              <a:rPr lang="ru-RU" sz="2000" u="sng" dirty="0">
                <a:solidFill>
                  <a:srgbClr val="C00000"/>
                </a:solidFill>
              </a:rPr>
              <a:t>боеспособность подразделения и его боевую устойчивость, служат настоящим примером для солдат военной службы по призыву!</a:t>
            </a:r>
            <a:r>
              <a:rPr lang="ru-RU" sz="2000" u="sng" dirty="0">
                <a:solidFill>
                  <a:srgbClr val="FFC000"/>
                </a:solidFill>
              </a:rPr>
              <a:t/>
            </a:r>
            <a:br>
              <a:rPr lang="ru-RU" sz="2000" u="sng" dirty="0">
                <a:solidFill>
                  <a:srgbClr val="FFC000"/>
                </a:solidFill>
              </a:rPr>
            </a:br>
            <a:r>
              <a:rPr lang="ru-RU" sz="2000" u="sng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26627" name="Объект 2"/>
          <p:cNvSpPr>
            <a:spLocks noGrp="1"/>
          </p:cNvSpPr>
          <p:nvPr>
            <p:ph idx="1"/>
          </p:nvPr>
        </p:nvSpPr>
        <p:spPr>
          <a:xfrm>
            <a:off x="457200" y="2249488"/>
            <a:ext cx="8229600" cy="4608512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276475"/>
            <a:ext cx="7200900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3000"/>
                <a:satMod val="110000"/>
              </a:schemeClr>
              <a:schemeClr val="bg1">
                <a:tint val="60000"/>
                <a:satMod val="425000"/>
              </a:schemeClr>
            </a:duotone>
            <a:extLst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3" y="765175"/>
            <a:ext cx="8748712" cy="58324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113" y="260648"/>
            <a:ext cx="8229600" cy="418058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u="sng" dirty="0" smtClean="0">
                <a:solidFill>
                  <a:srgbClr val="C00000"/>
                </a:solidFill>
              </a:rPr>
              <a:t>Контактная информация</a:t>
            </a:r>
            <a:endParaRPr lang="ru-RU" sz="2400" u="sng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352928" cy="5472608"/>
          </a:xfrm>
          <a:solidFill>
            <a:schemeClr val="accent3">
              <a:lumMod val="40000"/>
              <a:lumOff val="60000"/>
              <a:alpha val="81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softEdge rad="0"/>
          </a:effectLst>
        </p:spPr>
        <p:txBody>
          <a:bodyPr>
            <a:normAutofit lnSpcReduction="10000"/>
          </a:bodyPr>
          <a:lstStyle/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 По </a:t>
            </a:r>
            <a:r>
              <a:rPr lang="ru-RU" dirty="0">
                <a:solidFill>
                  <a:srgbClr val="002060"/>
                </a:solidFill>
              </a:rPr>
              <a:t>интересующим вопросам </a:t>
            </a:r>
            <a:r>
              <a:rPr lang="ru-RU" dirty="0" smtClean="0">
                <a:solidFill>
                  <a:srgbClr val="002060"/>
                </a:solidFill>
              </a:rPr>
              <a:t>обращаться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к</a:t>
            </a:r>
            <a:r>
              <a:rPr lang="en-US" dirty="0" smtClean="0">
                <a:solidFill>
                  <a:srgbClr val="002060"/>
                </a:solidFill>
              </a:rPr>
              <a:t>:    </a:t>
            </a:r>
            <a:r>
              <a:rPr lang="ru-RU" dirty="0" smtClean="0">
                <a:solidFill>
                  <a:srgbClr val="002060"/>
                </a:solidFill>
              </a:rPr>
              <a:t>               	Начальник отдела кадров – </a:t>
            </a:r>
          </a:p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b="1" dirty="0" smtClean="0">
                <a:solidFill>
                  <a:srgbClr val="002060"/>
                </a:solidFill>
              </a:rPr>
              <a:t>майор Александров Дмитрий Витальевич</a:t>
            </a:r>
          </a:p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mtClean="0">
                <a:solidFill>
                  <a:srgbClr val="002060"/>
                </a:solidFill>
              </a:rPr>
              <a:t>	Начальник </a:t>
            </a:r>
            <a:r>
              <a:rPr lang="ru-RU" dirty="0">
                <a:solidFill>
                  <a:srgbClr val="002060"/>
                </a:solidFill>
              </a:rPr>
              <a:t>отделения комплектования войсковой части 61423 — </a:t>
            </a:r>
            <a:endParaRPr lang="ru-RU" dirty="0" smtClean="0">
              <a:solidFill>
                <a:srgbClr val="002060"/>
              </a:solidFill>
            </a:endParaRPr>
          </a:p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b="1" dirty="0" smtClean="0">
                <a:solidFill>
                  <a:srgbClr val="002060"/>
                </a:solidFill>
              </a:rPr>
              <a:t>капитан Гаврилов Павел Витальевич</a:t>
            </a:r>
          </a:p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 smtClean="0">
                <a:solidFill>
                  <a:srgbClr val="002060"/>
                </a:solidFill>
              </a:rPr>
              <a:t>	Представитель </a:t>
            </a:r>
            <a:r>
              <a:rPr lang="ru-RU" dirty="0">
                <a:solidFill>
                  <a:srgbClr val="002060"/>
                </a:solidFill>
              </a:rPr>
              <a:t>в/ч 61423 </a:t>
            </a:r>
            <a:r>
              <a:rPr lang="ru-RU" dirty="0" smtClean="0">
                <a:solidFill>
                  <a:srgbClr val="002060"/>
                </a:solidFill>
              </a:rPr>
              <a:t>- </a:t>
            </a:r>
            <a:r>
              <a:rPr lang="ru-RU" b="1" dirty="0" smtClean="0">
                <a:solidFill>
                  <a:srgbClr val="002060"/>
                </a:solidFill>
              </a:rPr>
              <a:t>прапорщик </a:t>
            </a:r>
            <a:endParaRPr lang="ru-RU" b="1" dirty="0">
              <a:solidFill>
                <a:srgbClr val="002060"/>
              </a:solidFill>
            </a:endParaRPr>
          </a:p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b="1" dirty="0">
                <a:solidFill>
                  <a:srgbClr val="002060"/>
                </a:solidFill>
              </a:rPr>
              <a:t>Компаниец Анастасия Валерьевна - </a:t>
            </a:r>
            <a:r>
              <a:rPr lang="ru-RU" b="1" dirty="0" smtClean="0">
                <a:solidFill>
                  <a:srgbClr val="002060"/>
                </a:solidFill>
              </a:rPr>
              <a:t>89068059701</a:t>
            </a:r>
            <a:endParaRPr lang="ru-RU" b="1" dirty="0">
              <a:solidFill>
                <a:srgbClr val="002060"/>
              </a:solidFill>
            </a:endParaRPr>
          </a:p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 smtClean="0">
                <a:solidFill>
                  <a:srgbClr val="002060"/>
                </a:solidFill>
              </a:rPr>
              <a:t>   Адрес </a:t>
            </a:r>
            <a:r>
              <a:rPr lang="ru-RU" dirty="0">
                <a:solidFill>
                  <a:srgbClr val="002060"/>
                </a:solidFill>
              </a:rPr>
              <a:t>войсковой части 61423: 620070, г. Екатеринбург, ул. Симферопольская (32 военный городок</a:t>
            </a:r>
            <a:r>
              <a:rPr lang="ru-RU" dirty="0" smtClean="0">
                <a:solidFill>
                  <a:srgbClr val="002060"/>
                </a:solidFill>
              </a:rPr>
              <a:t>).</a:t>
            </a:r>
          </a:p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 smtClean="0">
                <a:solidFill>
                  <a:srgbClr val="002060"/>
                </a:solidFill>
              </a:rPr>
              <a:t>  </a:t>
            </a:r>
            <a:endParaRPr lang="ru-RU" dirty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395288" y="1989138"/>
            <a:ext cx="8229600" cy="4708525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4100" name="Прямоугольник 3"/>
          <p:cNvSpPr>
            <a:spLocks noChangeArrowheads="1"/>
          </p:cNvSpPr>
          <p:nvPr/>
        </p:nvSpPr>
        <p:spPr bwMode="auto">
          <a:xfrm>
            <a:off x="690563" y="2781300"/>
            <a:ext cx="761365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соответствии с Федеральным законом Российской Федерации «О денежном довольствии и других выплатах военнослужащим Вооруженных Сил Российской Федерации» денежное довольствие военнослужащих по контракту с 01.01.2012 составляет 18 270 руб. —  40 000 руб. исходя из занимаемой  должности и воинского звания.                     </a:t>
            </a:r>
          </a:p>
          <a:p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Воинское звание                                       Оклад (руб.)                          </a:t>
            </a:r>
          </a:p>
          <a:p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Старшина                                                    8 000 </a:t>
            </a:r>
          </a:p>
          <a:p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Старший сержант                                             7 500</a:t>
            </a:r>
          </a:p>
          <a:p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Сержант                                                    7 000</a:t>
            </a:r>
          </a:p>
          <a:p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Младший сержант                                         6 000</a:t>
            </a:r>
          </a:p>
          <a:p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Ефрейтор                                                   5 500</a:t>
            </a:r>
          </a:p>
          <a:p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Рядовой                                                    5 000</a:t>
            </a:r>
          </a:p>
          <a:p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Оклад по воинской должности первичных воинских должностей солдат и матросов, проходящих военную службу по контракту — 15 000 руб.</a:t>
            </a:r>
          </a:p>
        </p:txBody>
      </p:sp>
      <p:pic>
        <p:nvPicPr>
          <p:cNvPr id="4101" name="Picture 2" descr="D:\Рабочий стол (от 11.12.2014)\Анастасия\флешка\по учебным точкам\IMG_89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14313"/>
            <a:ext cx="4176712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438" y="115888"/>
            <a:ext cx="8229600" cy="1444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Rectangle 1"/>
          <p:cNvSpPr>
            <a:spLocks noGrp="1" noChangeArrowheads="1"/>
          </p:cNvSpPr>
          <p:nvPr>
            <p:ph idx="1"/>
          </p:nvPr>
        </p:nvSpPr>
        <p:spPr>
          <a:xfrm>
            <a:off x="729219" y="4509120"/>
            <a:ext cx="7704856" cy="2086725"/>
          </a:xfrm>
          <a:noFill/>
          <a:ln>
            <a:noFill/>
            <a:headEnd/>
            <a:tailEnd/>
          </a:ln>
          <a:scene3d>
            <a:camera prst="orthographicFront"/>
            <a:lightRig rig="threePt" dir="t"/>
          </a:scene3d>
          <a:sp3d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marL="137160" indent="0" algn="ctr" fontAlgn="auto">
              <a:spcAft>
                <a:spcPts val="0"/>
              </a:spcAft>
              <a:buClr>
                <a:srgbClr val="002060"/>
              </a:buClr>
              <a:buFont typeface="Wingdings 2"/>
              <a:buNone/>
              <a:defRPr/>
            </a:pPr>
            <a:r>
              <a:rPr lang="ru-RU" sz="2400" dirty="0" smtClean="0">
                <a:solidFill>
                  <a:srgbClr val="002060"/>
                </a:solidFill>
                <a:cs typeface="Times New Roman" pitchFamily="18" charset="0"/>
              </a:rPr>
              <a:t>Иные дополнительные выплаты:</a:t>
            </a:r>
          </a:p>
          <a:p>
            <a:pPr marL="457200" indent="-457200" fontAlgn="auto">
              <a:spcAft>
                <a:spcPts val="0"/>
              </a:spcAft>
              <a:buClr>
                <a:srgbClr val="002060"/>
              </a:buClr>
              <a:buSzPct val="100000"/>
              <a:buFont typeface="+mj-lt"/>
              <a:buAutoNum type="arabicParenR"/>
              <a:defRPr/>
            </a:pPr>
            <a:r>
              <a:rPr lang="ru-RU" sz="2400" dirty="0" smtClean="0">
                <a:solidFill>
                  <a:srgbClr val="002060"/>
                </a:solidFill>
                <a:cs typeface="Times New Roman" pitchFamily="18" charset="0"/>
              </a:rPr>
              <a:t>Премия </a:t>
            </a:r>
            <a:r>
              <a:rPr lang="ru-RU" sz="2400" dirty="0">
                <a:solidFill>
                  <a:srgbClr val="002060"/>
                </a:solidFill>
                <a:cs typeface="Times New Roman" pitchFamily="18" charset="0"/>
              </a:rPr>
              <a:t>за добросовестное и эффективное исполнение должностных обязанностей до 25 %;</a:t>
            </a:r>
          </a:p>
          <a:p>
            <a:pPr marL="457200" indent="-457200" fontAlgn="auto">
              <a:spcAft>
                <a:spcPts val="0"/>
              </a:spcAft>
              <a:buClr>
                <a:srgbClr val="002060"/>
              </a:buClr>
              <a:buSzPct val="100000"/>
              <a:buFont typeface="+mj-lt"/>
              <a:buAutoNum type="arabicParenR"/>
              <a:defRPr/>
            </a:pPr>
            <a:r>
              <a:rPr lang="ru-RU" sz="2400" dirty="0">
                <a:solidFill>
                  <a:srgbClr val="002060"/>
                </a:solidFill>
                <a:cs typeface="Times New Roman" pitchFamily="18" charset="0"/>
              </a:rPr>
              <a:t>Ежегодная материальная помощь в размере одного </a:t>
            </a:r>
            <a:r>
              <a:rPr lang="ru-RU" sz="2400" dirty="0" smtClean="0">
                <a:solidFill>
                  <a:srgbClr val="002060"/>
                </a:solidFill>
                <a:cs typeface="Times New Roman" pitchFamily="18" charset="0"/>
              </a:rPr>
              <a:t>оклада денежного содержания;</a:t>
            </a:r>
            <a:endParaRPr lang="ru-RU" sz="24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07704" y="2492896"/>
            <a:ext cx="7512568" cy="1938992"/>
          </a:xfrm>
          <a:prstGeom prst="rect">
            <a:avLst/>
          </a:prstGeom>
          <a:noFill/>
          <a:ln>
            <a:noFill/>
            <a:headEnd/>
            <a:tailEnd/>
          </a:ln>
          <a:scene3d>
            <a:camera prst="orthographicFront"/>
            <a:lightRig rig="threePt" dir="t"/>
          </a:scene3d>
          <a:sp3d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002060"/>
                </a:solidFill>
                <a:cs typeface="Times New Roman" pitchFamily="18" charset="0"/>
              </a:rPr>
              <a:t>Ежемесячные дополнительные выплаты: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ru-RU" sz="2400" dirty="0">
                <a:solidFill>
                  <a:srgbClr val="002060"/>
                </a:solidFill>
                <a:cs typeface="Times New Roman" pitchFamily="18" charset="0"/>
              </a:rPr>
              <a:t>Ежемесячная надбавка за выслугу лет;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ru-RU" sz="2400" dirty="0">
                <a:solidFill>
                  <a:srgbClr val="002060"/>
                </a:solidFill>
                <a:cs typeface="Times New Roman" pitchFamily="18" charset="0"/>
              </a:rPr>
              <a:t>Ежемесячная надбавка за классную квалификацию;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ru-RU" sz="2400" dirty="0">
                <a:solidFill>
                  <a:srgbClr val="002060"/>
                </a:solidFill>
                <a:cs typeface="Times New Roman" pitchFamily="18" charset="0"/>
              </a:rPr>
              <a:t>Ежемесячная надбавка за работу со сведениями составляющие государственную тайну;</a:t>
            </a:r>
          </a:p>
        </p:txBody>
      </p:sp>
      <p:pic>
        <p:nvPicPr>
          <p:cNvPr id="5129" name="Picture 2" descr="D:\Рабочий стол (от 11.12.2014)\Анастасия\флешка\по учебным точкам\IMG_62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188913"/>
            <a:ext cx="432117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u="sng" dirty="0" smtClean="0">
                <a:solidFill>
                  <a:srgbClr val="C00000"/>
                </a:solidFill>
              </a:rPr>
              <a:t>Примерный расчет денежного довольствия</a:t>
            </a:r>
            <a:br>
              <a:rPr lang="ru-RU" sz="2800" u="sng" dirty="0" smtClean="0">
                <a:solidFill>
                  <a:srgbClr val="C00000"/>
                </a:solidFill>
              </a:rPr>
            </a:br>
            <a:r>
              <a:rPr lang="ru-RU" sz="2800" u="sng" dirty="0" smtClean="0">
                <a:solidFill>
                  <a:srgbClr val="C00000"/>
                </a:solidFill>
              </a:rPr>
              <a:t>военнослужащего по контракту</a:t>
            </a:r>
            <a:endParaRPr lang="ru-RU" sz="2800" u="sng" dirty="0">
              <a:solidFill>
                <a:srgbClr val="C00000"/>
              </a:solidFill>
            </a:endParaRPr>
          </a:p>
        </p:txBody>
      </p:sp>
      <p:sp>
        <p:nvSpPr>
          <p:cNvPr id="6" name="Rectangle 1"/>
          <p:cNvSpPr>
            <a:spLocks noGrp="1" noChangeArrowheads="1"/>
          </p:cNvSpPr>
          <p:nvPr>
            <p:ph idx="1"/>
          </p:nvPr>
        </p:nvSpPr>
        <p:spPr>
          <a:xfrm>
            <a:off x="457200" y="1138625"/>
            <a:ext cx="8229600" cy="5632311"/>
          </a:xfrm>
          <a:noFill/>
          <a:ln cap="flat" algn="ctr"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/>
        </p:spPr>
        <p:txBody>
          <a:bodyPr anchor="ctr">
            <a:spAutoFit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kern="0" dirty="0">
                <a:solidFill>
                  <a:sysClr val="windowText" lastClr="000000"/>
                </a:solidFill>
                <a:cs typeface="Times New Roman" pitchFamily="18" charset="0"/>
              </a:rPr>
              <a:t>     </a:t>
            </a:r>
            <a:r>
              <a:rPr lang="ru-RU" sz="2000" kern="0" dirty="0">
                <a:solidFill>
                  <a:srgbClr val="002060"/>
                </a:solidFill>
                <a:cs typeface="Times New Roman" pitchFamily="18" charset="0"/>
              </a:rPr>
              <a:t>Рядовой контрактной службы, стоящий на должности </a:t>
            </a:r>
            <a:r>
              <a:rPr lang="ru-RU" sz="2000" kern="0" dirty="0" smtClean="0">
                <a:solidFill>
                  <a:srgbClr val="002060"/>
                </a:solidFill>
                <a:cs typeface="Times New Roman" pitchFamily="18" charset="0"/>
              </a:rPr>
              <a:t>стрелок-помощник гранатометчика с 1 </a:t>
            </a:r>
            <a:r>
              <a:rPr lang="ru-RU" sz="2000" kern="0" dirty="0">
                <a:solidFill>
                  <a:srgbClr val="002060"/>
                </a:solidFill>
                <a:cs typeface="Times New Roman" pitchFamily="18" charset="0"/>
              </a:rPr>
              <a:t>тарифным разрядом и  выслугой </a:t>
            </a:r>
            <a:r>
              <a:rPr lang="ru-RU" sz="2000" kern="0" dirty="0" smtClean="0">
                <a:solidFill>
                  <a:srgbClr val="002060"/>
                </a:solidFill>
                <a:cs typeface="Times New Roman" pitchFamily="18" charset="0"/>
              </a:rPr>
              <a:t>лет до 2-х лет, </a:t>
            </a:r>
            <a:r>
              <a:rPr lang="ru-RU" sz="2000" kern="0" dirty="0">
                <a:solidFill>
                  <a:srgbClr val="002060"/>
                </a:solidFill>
                <a:cs typeface="Times New Roman" pitchFamily="18" charset="0"/>
              </a:rPr>
              <a:t>будет получать: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u="sng" kern="0" dirty="0">
                <a:solidFill>
                  <a:srgbClr val="002060"/>
                </a:solidFill>
                <a:cs typeface="Times New Roman" pitchFamily="18" charset="0"/>
              </a:rPr>
              <a:t>Основные выплаты: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defRPr/>
            </a:pPr>
            <a:r>
              <a:rPr lang="ru-RU" sz="2000" kern="0" dirty="0">
                <a:solidFill>
                  <a:srgbClr val="002060"/>
                </a:solidFill>
                <a:cs typeface="Times New Roman" pitchFamily="18" charset="0"/>
              </a:rPr>
              <a:t> за звание </a:t>
            </a: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рядовой</a:t>
            </a:r>
            <a:r>
              <a:rPr lang="ru-RU" sz="2000" kern="0" dirty="0">
                <a:solidFill>
                  <a:srgbClr val="002060"/>
                </a:solidFill>
                <a:cs typeface="Times New Roman" pitchFamily="18" charset="0"/>
              </a:rPr>
              <a:t> – </a:t>
            </a: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5 000 рублей;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defRPr/>
            </a:pP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2000" kern="0" dirty="0">
                <a:solidFill>
                  <a:srgbClr val="002060"/>
                </a:solidFill>
                <a:cs typeface="Times New Roman" pitchFamily="18" charset="0"/>
              </a:rPr>
              <a:t>за должность </a:t>
            </a:r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стрелок-помощник гранатометчика (1 т</a:t>
            </a: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. р.) </a:t>
            </a:r>
            <a:r>
              <a:rPr lang="ru-RU" sz="2000" kern="0" dirty="0">
                <a:solidFill>
                  <a:srgbClr val="002060"/>
                </a:solidFill>
                <a:cs typeface="Times New Roman" pitchFamily="18" charset="0"/>
              </a:rPr>
              <a:t>– </a:t>
            </a:r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10 </a:t>
            </a: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000 рублей</a:t>
            </a:r>
            <a:r>
              <a:rPr lang="ru-RU" sz="2000" kern="0" dirty="0">
                <a:solidFill>
                  <a:srgbClr val="002060"/>
                </a:solidFill>
                <a:cs typeface="Times New Roman" pitchFamily="18" charset="0"/>
              </a:rPr>
              <a:t>;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u="sng" kern="0" dirty="0">
                <a:solidFill>
                  <a:srgbClr val="002060"/>
                </a:solidFill>
                <a:cs typeface="Times New Roman" pitchFamily="18" charset="0"/>
              </a:rPr>
              <a:t>Дополнительные выплаты</a:t>
            </a:r>
            <a:r>
              <a:rPr lang="ru-RU" sz="2000" u="sng" kern="0" dirty="0" smtClean="0">
                <a:solidFill>
                  <a:srgbClr val="002060"/>
                </a:solidFill>
                <a:cs typeface="Times New Roman" pitchFamily="18" charset="0"/>
              </a:rPr>
              <a:t>:</a:t>
            </a:r>
            <a:endParaRPr lang="ru-RU" sz="2000" b="1" kern="0" dirty="0">
              <a:solidFill>
                <a:srgbClr val="002060"/>
              </a:solidFill>
              <a:cs typeface="Times New Roman" pitchFamily="18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defRPr/>
            </a:pP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2000" kern="0" dirty="0" smtClean="0">
                <a:solidFill>
                  <a:srgbClr val="002060"/>
                </a:solidFill>
                <a:cs typeface="Times New Roman" pitchFamily="18" charset="0"/>
              </a:rPr>
              <a:t>ежемесячная премия за добросовестное исполнение служебных обязанностей</a:t>
            </a:r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(25%) – 3</a:t>
            </a:r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 750 </a:t>
            </a: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рублей;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defRPr/>
            </a:pP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2000" kern="0" dirty="0" smtClean="0">
                <a:solidFill>
                  <a:srgbClr val="002060"/>
                </a:solidFill>
                <a:cs typeface="Times New Roman" pitchFamily="18" charset="0"/>
              </a:rPr>
              <a:t>районный коэффициент </a:t>
            </a:r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(15</a:t>
            </a: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%) – </a:t>
            </a:r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2 250 </a:t>
            </a: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рублей;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2000" b="1" kern="0" dirty="0">
              <a:solidFill>
                <a:srgbClr val="002060"/>
              </a:solidFill>
              <a:cs typeface="Times New Roman" pitchFamily="18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Итого начислено – 21 000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Налог на доходы физических лиц – 13% (2 730 рублей)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К выдаче на руки: 18 270 рублей</a:t>
            </a:r>
            <a:endParaRPr lang="ru-RU" sz="2000" b="1" kern="0" dirty="0">
              <a:solidFill>
                <a:srgbClr val="002060"/>
              </a:solidFill>
              <a:cs typeface="Times New Roman" pitchFamily="18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2000" b="1" kern="0" dirty="0">
              <a:solidFill>
                <a:srgbClr val="002060"/>
              </a:solidFill>
              <a:cs typeface="Times New Roman" pitchFamily="18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kern="0" dirty="0">
                <a:solidFill>
                  <a:srgbClr val="002060"/>
                </a:solidFill>
                <a:cs typeface="Times New Roman" pitchFamily="18" charset="0"/>
              </a:rPr>
              <a:t>     Так же 1 раз в год предусмотрена </a:t>
            </a: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материальная помощь</a:t>
            </a:r>
            <a:r>
              <a:rPr lang="ru-RU" sz="2000" kern="0" dirty="0">
                <a:solidFill>
                  <a:srgbClr val="002060"/>
                </a:solidFill>
                <a:cs typeface="Times New Roman" pitchFamily="18" charset="0"/>
              </a:rPr>
              <a:t> военнослужащим.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40966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u="sng" dirty="0" smtClean="0">
                <a:solidFill>
                  <a:srgbClr val="C00000"/>
                </a:solidFill>
              </a:rPr>
              <a:t>Примерный расчет денежного довольствия</a:t>
            </a:r>
            <a:r>
              <a:rPr lang="ru-RU" sz="2800" u="sng" dirty="0">
                <a:solidFill>
                  <a:srgbClr val="C00000"/>
                </a:solidFill>
              </a:rPr>
              <a:t/>
            </a:r>
            <a:br>
              <a:rPr lang="ru-RU" sz="2800" u="sng" dirty="0">
                <a:solidFill>
                  <a:srgbClr val="C00000"/>
                </a:solidFill>
              </a:rPr>
            </a:br>
            <a:r>
              <a:rPr lang="ru-RU" sz="2800" u="sng" dirty="0">
                <a:solidFill>
                  <a:srgbClr val="C00000"/>
                </a:solidFill>
              </a:rPr>
              <a:t>военнослужащего по контракту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>
          <a:xfrm>
            <a:off x="395536" y="937187"/>
            <a:ext cx="8229600" cy="5940088"/>
          </a:xfrm>
          <a:noFill/>
          <a:ln cap="flat" algn="ctr"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/>
        </p:spPr>
        <p:txBody>
          <a:bodyPr anchor="ctr">
            <a:spAutoFit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kern="0" dirty="0">
                <a:solidFill>
                  <a:sysClr val="windowText" lastClr="000000"/>
                </a:solidFill>
                <a:cs typeface="Times New Roman" pitchFamily="18" charset="0"/>
              </a:rPr>
              <a:t>     </a:t>
            </a:r>
            <a:r>
              <a:rPr lang="ru-RU" sz="2000" kern="0" dirty="0">
                <a:solidFill>
                  <a:srgbClr val="002060"/>
                </a:solidFill>
                <a:cs typeface="Times New Roman" pitchFamily="18" charset="0"/>
              </a:rPr>
              <a:t>Рядовой контрактной службы, стоящий на должности командира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kern="0" dirty="0">
                <a:solidFill>
                  <a:srgbClr val="002060"/>
                </a:solidFill>
                <a:cs typeface="Times New Roman" pitchFamily="18" charset="0"/>
              </a:rPr>
              <a:t>отделения-командира боевой машины с 5 тарифным разрядом и  выслугой лет 2 </a:t>
            </a:r>
            <a:r>
              <a:rPr lang="ru-RU" sz="2000" kern="0" dirty="0" smtClean="0">
                <a:solidFill>
                  <a:srgbClr val="002060"/>
                </a:solidFill>
                <a:cs typeface="Times New Roman" pitchFamily="18" charset="0"/>
              </a:rPr>
              <a:t>года, </a:t>
            </a:r>
            <a:r>
              <a:rPr lang="ru-RU" sz="2000" kern="0" dirty="0">
                <a:solidFill>
                  <a:srgbClr val="002060"/>
                </a:solidFill>
                <a:cs typeface="Times New Roman" pitchFamily="18" charset="0"/>
              </a:rPr>
              <a:t>будет получать: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u="sng" kern="0" dirty="0">
                <a:solidFill>
                  <a:srgbClr val="002060"/>
                </a:solidFill>
                <a:cs typeface="Times New Roman" pitchFamily="18" charset="0"/>
              </a:rPr>
              <a:t>Основные выплаты: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defRPr/>
            </a:pPr>
            <a:r>
              <a:rPr lang="ru-RU" sz="2000" kern="0" dirty="0">
                <a:solidFill>
                  <a:srgbClr val="002060"/>
                </a:solidFill>
                <a:cs typeface="Times New Roman" pitchFamily="18" charset="0"/>
              </a:rPr>
              <a:t> за звание </a:t>
            </a:r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сержант</a:t>
            </a:r>
            <a:r>
              <a:rPr lang="ru-RU" sz="2000" kern="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2000" kern="0" dirty="0">
                <a:solidFill>
                  <a:srgbClr val="002060"/>
                </a:solidFill>
                <a:cs typeface="Times New Roman" pitchFamily="18" charset="0"/>
              </a:rPr>
              <a:t>– </a:t>
            </a:r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6 500 </a:t>
            </a: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рублей;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defRPr/>
            </a:pP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2000" kern="0" dirty="0">
                <a:solidFill>
                  <a:srgbClr val="002060"/>
                </a:solidFill>
                <a:cs typeface="Times New Roman" pitchFamily="18" charset="0"/>
              </a:rPr>
              <a:t>за должность </a:t>
            </a: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командира отделения (5 т. р.) </a:t>
            </a:r>
            <a:r>
              <a:rPr lang="ru-RU" sz="2000" kern="0" dirty="0">
                <a:solidFill>
                  <a:srgbClr val="002060"/>
                </a:solidFill>
                <a:cs typeface="Times New Roman" pitchFamily="18" charset="0"/>
              </a:rPr>
              <a:t>– </a:t>
            </a: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15 000 рублей</a:t>
            </a:r>
            <a:r>
              <a:rPr lang="ru-RU" sz="2000" kern="0" dirty="0">
                <a:solidFill>
                  <a:srgbClr val="002060"/>
                </a:solidFill>
                <a:cs typeface="Times New Roman" pitchFamily="18" charset="0"/>
              </a:rPr>
              <a:t>;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u="sng" kern="0" dirty="0">
                <a:solidFill>
                  <a:srgbClr val="002060"/>
                </a:solidFill>
                <a:cs typeface="Times New Roman" pitchFamily="18" charset="0"/>
              </a:rPr>
              <a:t>Дополнительные выплаты: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defRPr/>
            </a:pPr>
            <a:r>
              <a:rPr lang="ru-RU" sz="2000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2000" kern="0" dirty="0" smtClean="0">
                <a:solidFill>
                  <a:srgbClr val="002060"/>
                </a:solidFill>
                <a:cs typeface="Times New Roman" pitchFamily="18" charset="0"/>
              </a:rPr>
              <a:t>за </a:t>
            </a:r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личный состав </a:t>
            </a: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(20%) </a:t>
            </a:r>
            <a:r>
              <a:rPr lang="ru-RU" sz="2000" kern="0" dirty="0">
                <a:solidFill>
                  <a:srgbClr val="002060"/>
                </a:solidFill>
                <a:cs typeface="Times New Roman" pitchFamily="18" charset="0"/>
              </a:rPr>
              <a:t>– </a:t>
            </a:r>
            <a:r>
              <a:rPr lang="ru-RU" sz="2000" kern="0" dirty="0" smtClean="0">
                <a:solidFill>
                  <a:srgbClr val="002060"/>
                </a:solidFill>
                <a:cs typeface="Times New Roman" pitchFamily="18" charset="0"/>
              </a:rPr>
              <a:t>4 </a:t>
            </a:r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300 </a:t>
            </a: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рублей;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defRPr/>
            </a:pPr>
            <a:r>
              <a:rPr lang="ru-RU" sz="2000" kern="0" dirty="0">
                <a:solidFill>
                  <a:srgbClr val="002060"/>
                </a:solidFill>
                <a:cs typeface="Times New Roman" pitchFamily="18" charset="0"/>
              </a:rPr>
              <a:t> выслуга лет </a:t>
            </a: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2 года (10%) – </a:t>
            </a:r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2 1</a:t>
            </a: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5</a:t>
            </a:r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0 </a:t>
            </a: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рублей;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defRPr/>
            </a:pP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2000" kern="0" dirty="0" smtClean="0">
                <a:solidFill>
                  <a:srgbClr val="002060"/>
                </a:solidFill>
                <a:cs typeface="Times New Roman" pitchFamily="18" charset="0"/>
              </a:rPr>
              <a:t>ежемесячная премия за добросовестное исполнение служебных обязанностей</a:t>
            </a:r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(25%) – 5 </a:t>
            </a:r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375 </a:t>
            </a: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рублей;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defRPr/>
            </a:pP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2000" kern="0" dirty="0" smtClean="0">
                <a:solidFill>
                  <a:srgbClr val="002060"/>
                </a:solidFill>
                <a:cs typeface="Times New Roman" pitchFamily="18" charset="0"/>
              </a:rPr>
              <a:t>районный коэффициент </a:t>
            </a:r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(15</a:t>
            </a: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%) – </a:t>
            </a:r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3 225 рублей</a:t>
            </a: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;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2000" b="1" kern="0" dirty="0">
              <a:solidFill>
                <a:srgbClr val="002060"/>
              </a:solidFill>
              <a:cs typeface="Times New Roman" pitchFamily="18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ИТОГО начислено - 36 023 </a:t>
            </a: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рублей</a:t>
            </a:r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.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Налог на доходы физических лиц 13% - 4 683 рублей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К выдаче на руки – 31 340 рублей</a:t>
            </a:r>
            <a:endParaRPr lang="ru-RU" sz="2000" b="1" kern="0" dirty="0">
              <a:solidFill>
                <a:srgbClr val="002060"/>
              </a:solidFill>
              <a:cs typeface="Times New Roman" pitchFamily="18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2000" b="1" kern="0" dirty="0">
              <a:solidFill>
                <a:srgbClr val="002060"/>
              </a:solidFill>
              <a:cs typeface="Times New Roman" pitchFamily="18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kern="0" dirty="0">
                <a:solidFill>
                  <a:srgbClr val="002060"/>
                </a:solidFill>
                <a:cs typeface="Times New Roman" pitchFamily="18" charset="0"/>
              </a:rPr>
              <a:t>     Так же 1 раз в год предусмотрена </a:t>
            </a: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материальная помощь</a:t>
            </a:r>
            <a:r>
              <a:rPr lang="ru-RU" sz="2000" kern="0" dirty="0">
                <a:solidFill>
                  <a:srgbClr val="002060"/>
                </a:solidFill>
                <a:cs typeface="Times New Roman" pitchFamily="18" charset="0"/>
              </a:rPr>
              <a:t> военнослужащим.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u="sng" dirty="0" smtClean="0">
                <a:solidFill>
                  <a:srgbClr val="C00000"/>
                </a:solidFill>
              </a:rPr>
              <a:t>Ежемесячные надбавки за особые условия службы </a:t>
            </a:r>
            <a:br>
              <a:rPr lang="ru-RU" sz="2800" u="sng" dirty="0" smtClean="0">
                <a:solidFill>
                  <a:srgbClr val="C00000"/>
                </a:solidFill>
              </a:rPr>
            </a:br>
            <a:r>
              <a:rPr lang="ru-RU" sz="2800" u="sng" dirty="0" smtClean="0">
                <a:solidFill>
                  <a:srgbClr val="C00000"/>
                </a:solidFill>
              </a:rPr>
              <a:t>(выполнение нормативов по физической подготовке)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>
          <a:xfrm>
            <a:off x="457200" y="1354698"/>
            <a:ext cx="8229600" cy="5324535"/>
          </a:xfrm>
          <a:noFill/>
          <a:ln cap="flat" algn="ctr"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/>
        </p:spPr>
        <p:txBody>
          <a:bodyPr anchor="ctr">
            <a:spAutoFit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 2 </a:t>
            </a: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КВАЛИФИКАЦИОННЫЙ УРОВЕНЬ</a:t>
            </a:r>
            <a:r>
              <a:rPr lang="ru-RU" sz="2000" kern="0" dirty="0">
                <a:solidFill>
                  <a:srgbClr val="002060"/>
                </a:solidFill>
                <a:cs typeface="Times New Roman" pitchFamily="18" charset="0"/>
              </a:rPr>
              <a:t> 15 % ОТ ОКЛАДА ПО ВОИНСКОЙ ДОЛЖНОСТИ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 1 </a:t>
            </a: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КВАЛИФИКАЦИОННЫЙ УРОВЕНЬ </a:t>
            </a:r>
            <a:r>
              <a:rPr lang="ru-RU" sz="2000" kern="0" dirty="0">
                <a:solidFill>
                  <a:srgbClr val="002060"/>
                </a:solidFill>
                <a:cs typeface="Times New Roman" pitchFamily="18" charset="0"/>
              </a:rPr>
              <a:t>30 % ОТ ОКЛАДА ПО ВОИНСКОЙ ДОЛЖНОСТИ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 ВЫСШИЙ </a:t>
            </a: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КВАЛИФИКАЦИОННЫЙ УРОВЕНЬ</a:t>
            </a:r>
            <a:r>
              <a:rPr lang="ru-RU" sz="2000" kern="0" dirty="0">
                <a:solidFill>
                  <a:srgbClr val="002060"/>
                </a:solidFill>
                <a:cs typeface="Times New Roman" pitchFamily="18" charset="0"/>
              </a:rPr>
              <a:t> 70 % ОТ ОКЛАДА ПО ВОИНСКОЙ ДОЛЖНОСТИ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 ВЫСШИЙ </a:t>
            </a: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КВАЛИФИКАЦИОННЫЙ УРОВЕНЬ (1 СПОРТИВНЫЙ РАЗРЯД)</a:t>
            </a:r>
            <a:r>
              <a:rPr lang="ru-RU" sz="2000" kern="0" dirty="0">
                <a:solidFill>
                  <a:srgbClr val="002060"/>
                </a:solidFill>
                <a:cs typeface="Times New Roman" pitchFamily="18" charset="0"/>
              </a:rPr>
              <a:t> 80 % ОТ ОКЛАДА ПО ВОИНСКОЙ ДОЛЖНОСТИ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 ВЫСШИЙ </a:t>
            </a: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КВАЛИФИКАЦИОННЫЙ УРОВЕНЬ (КАНДИДАТ В МАСТЕРА СПОРТА) </a:t>
            </a:r>
            <a:r>
              <a:rPr lang="ru-RU" sz="2000" kern="0" dirty="0">
                <a:solidFill>
                  <a:srgbClr val="002060"/>
                </a:solidFill>
                <a:cs typeface="Times New Roman" pitchFamily="18" charset="0"/>
              </a:rPr>
              <a:t>90 % ОТ ОКЛАДА ПО ВОИНСКОЙ ДОЛЖНОСТИ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kern="0" dirty="0" smtClean="0">
                <a:solidFill>
                  <a:srgbClr val="002060"/>
                </a:solidFill>
                <a:cs typeface="Times New Roman" pitchFamily="18" charset="0"/>
              </a:rPr>
              <a:t> ВЫСШИЙ </a:t>
            </a:r>
            <a:r>
              <a:rPr lang="ru-RU" sz="2000" b="1" kern="0" dirty="0">
                <a:solidFill>
                  <a:srgbClr val="002060"/>
                </a:solidFill>
                <a:cs typeface="Times New Roman" pitchFamily="18" charset="0"/>
              </a:rPr>
              <a:t>КВАЛИФИКАЦИОННЫЙ УРОВЕНЬ ( МАСТЕРА СПОРТА И ВЫШЕ) 100 % </a:t>
            </a:r>
            <a:r>
              <a:rPr lang="ru-RU" sz="2000" kern="0" dirty="0">
                <a:solidFill>
                  <a:srgbClr val="002060"/>
                </a:solidFill>
                <a:cs typeface="Times New Roman" pitchFamily="18" charset="0"/>
              </a:rPr>
              <a:t>ОТ ОКЛАДА ПО ВОИНСКОЙ ДОЛЖНОСТИ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kern="0" dirty="0">
                <a:solidFill>
                  <a:srgbClr val="FF0000"/>
                </a:solidFill>
                <a:cs typeface="Times New Roman" pitchFamily="18" charset="0"/>
              </a:rPr>
              <a:t>ВНИМАНИЕ !!! Разряды только по Военно-прикладным видам спорта. Мастер спорта и выше по любому виду спорта.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61973" y="1183977"/>
            <a:ext cx="8229600" cy="1200329"/>
          </a:xfrm>
          <a:ln cap="flat" algn="ctr"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u="sng" kern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u="sng" kern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u="sng" kern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u="sng" kern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400" u="sng" kern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219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716338"/>
            <a:ext cx="4167188" cy="2778125"/>
          </a:xfrm>
        </p:spPr>
      </p:pic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3716338"/>
            <a:ext cx="374332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950" y="369888"/>
            <a:ext cx="8891588" cy="31702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u="sng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Кроме того, для военнослужащих по контракту предусмотрены особые льготы:</a:t>
            </a:r>
            <a:endParaRPr lang="ru-RU" sz="2000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/>
              <a:buChar char=""/>
              <a:defRPr/>
            </a:pPr>
            <a:r>
              <a:rPr lang="ru-RU" sz="2000" b="1" u="sng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бесплатное жилье, </a:t>
            </a:r>
            <a:endParaRPr lang="ru-RU" sz="20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/>
              <a:buChar char=""/>
              <a:defRPr/>
            </a:pPr>
            <a:r>
              <a:rPr lang="ru-RU" sz="2000" b="1" u="sng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бесплатное питание, </a:t>
            </a:r>
            <a:endParaRPr lang="ru-RU" sz="20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/>
              <a:buChar char=""/>
              <a:defRPr/>
            </a:pPr>
            <a:r>
              <a:rPr lang="ru-RU" sz="2000" b="1" u="sng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внеконкурсное поступление в военный вуз,</a:t>
            </a:r>
            <a:endParaRPr lang="ru-RU" sz="20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/>
              <a:buChar char=""/>
              <a:defRPr/>
            </a:pPr>
            <a:r>
              <a:rPr lang="ru-RU" sz="2000" b="1" u="sng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продолжительный  отпуск, </a:t>
            </a:r>
            <a:endParaRPr lang="ru-RU" sz="20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/>
              <a:buChar char=""/>
              <a:defRPr/>
            </a:pPr>
            <a:r>
              <a:rPr lang="ru-RU" sz="2000" b="1" u="sng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надбавки за выслугу лет, </a:t>
            </a:r>
            <a:endParaRPr lang="ru-RU" sz="20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/>
              <a:buChar char=""/>
              <a:defRPr/>
            </a:pPr>
            <a:r>
              <a:rPr lang="ru-RU" sz="2000" b="1" u="sng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особые условия военной службы.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/>
              <a:buChar char=""/>
              <a:defRPr/>
            </a:pPr>
            <a:r>
              <a:rPr lang="ru-RU" sz="2000" b="1" u="sng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бесплатный проезд военнослужащего и 1 члена семьи к месту проведения отпуска и обратно.</a:t>
            </a:r>
            <a:endParaRPr lang="ru-RU" sz="20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u="sng" dirty="0" smtClean="0">
                <a:solidFill>
                  <a:srgbClr val="C00000"/>
                </a:solidFill>
              </a:rPr>
              <a:t>Обеспечение жильем</a:t>
            </a:r>
            <a:endParaRPr lang="ru-RU" sz="2400" u="sng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975"/>
            <a:ext cx="9144000" cy="5111750"/>
          </a:xfrm>
        </p:spPr>
        <p:txBody>
          <a:bodyPr>
            <a:normAutofit fontScale="85000" lnSpcReduction="10000"/>
          </a:bodyPr>
          <a:lstStyle/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2000" dirty="0" smtClean="0">
                <a:solidFill>
                  <a:srgbClr val="002060"/>
                </a:solidFill>
              </a:rPr>
              <a:t>    </a:t>
            </a:r>
            <a:r>
              <a:rPr lang="ru-RU" sz="2000" dirty="0" smtClean="0">
                <a:solidFill>
                  <a:srgbClr val="002060"/>
                </a:solidFill>
              </a:rPr>
              <a:t>Сегодня каждый военнослужащий может приобрести жилье в собственность уже после трех лет нахождения в </a:t>
            </a:r>
            <a:r>
              <a:rPr lang="ru-RU" sz="2000" dirty="0" err="1" smtClean="0">
                <a:solidFill>
                  <a:srgbClr val="002060"/>
                </a:solidFill>
              </a:rPr>
              <a:t>накопительно</a:t>
            </a:r>
            <a:r>
              <a:rPr lang="ru-RU" sz="2000" dirty="0" smtClean="0">
                <a:solidFill>
                  <a:srgbClr val="002060"/>
                </a:solidFill>
              </a:rPr>
              <a:t>-ипотечной системе. Для этого он должен получить свидетельство, которое оформляется на основании сведений, поданных из Департамента жилищного обеспечения Минобороны России, заключить договор целевого жилищного займа с ФГКУ «</a:t>
            </a:r>
            <a:r>
              <a:rPr lang="ru-RU" sz="2000" u="sng" dirty="0" err="1" smtClean="0">
                <a:solidFill>
                  <a:srgbClr val="002060"/>
                </a:solidFill>
              </a:rPr>
              <a:t>Росвоенипотека</a:t>
            </a:r>
            <a:r>
              <a:rPr lang="ru-RU" sz="2000" u="sng" dirty="0" smtClean="0">
                <a:solidFill>
                  <a:srgbClr val="002060"/>
                </a:solidFill>
              </a:rPr>
              <a:t>» </a:t>
            </a:r>
            <a:r>
              <a:rPr lang="ru-RU" sz="2000" dirty="0" smtClean="0">
                <a:solidFill>
                  <a:srgbClr val="002060"/>
                </a:solidFill>
              </a:rPr>
              <a:t>и договор ипотечного кредита с кредитной организацией (банком).</a:t>
            </a:r>
          </a:p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2000" dirty="0" smtClean="0">
                <a:solidFill>
                  <a:srgbClr val="002060"/>
                </a:solidFill>
              </a:rPr>
              <a:t>    </a:t>
            </a:r>
            <a:r>
              <a:rPr lang="ru-RU" sz="2000" dirty="0" smtClean="0">
                <a:solidFill>
                  <a:srgbClr val="002060"/>
                </a:solidFill>
              </a:rPr>
              <a:t>Приобретенная им квартира становится его собственность, однако до получения права на использование накоплений она будет находиться в залоге у государства и кредитной организации.</a:t>
            </a:r>
          </a:p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2000" dirty="0" smtClean="0">
                <a:solidFill>
                  <a:srgbClr val="002060"/>
                </a:solidFill>
              </a:rPr>
              <a:t>    </a:t>
            </a:r>
            <a:r>
              <a:rPr lang="ru-RU" sz="2000" dirty="0" smtClean="0">
                <a:solidFill>
                  <a:srgbClr val="002060"/>
                </a:solidFill>
              </a:rPr>
              <a:t>Система предоставляет военнослужащим два варианта приобретения собственного жилья</a:t>
            </a:r>
            <a:r>
              <a:rPr lang="en-US" sz="2000" dirty="0" smtClean="0">
                <a:solidFill>
                  <a:srgbClr val="002060"/>
                </a:solidFill>
              </a:rPr>
              <a:t>:</a:t>
            </a:r>
          </a:p>
          <a:p>
            <a:pPr marL="594360" indent="-457200" fontAlgn="auto">
              <a:spcAft>
                <a:spcPts val="0"/>
              </a:spcAft>
              <a:buClr>
                <a:srgbClr val="002060"/>
              </a:buClr>
              <a:buSzPct val="100000"/>
              <a:buFont typeface="Wingdings 2"/>
              <a:buAutoNum type="arabicPeriod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По истечении трех лет участия в НИС купить квартиру с использованием ЦЖЗ и кредитных средств, в том числе </a:t>
            </a:r>
            <a:r>
              <a:rPr lang="ru-RU" sz="2000" u="sng" dirty="0" smtClean="0">
                <a:solidFill>
                  <a:srgbClr val="002060"/>
                </a:solidFill>
              </a:rPr>
              <a:t>по договору участия в долевом строительстве</a:t>
            </a:r>
            <a:r>
              <a:rPr lang="en-US" sz="2000" u="sng" dirty="0" smtClean="0">
                <a:solidFill>
                  <a:srgbClr val="002060"/>
                </a:solidFill>
              </a:rPr>
              <a:t>;</a:t>
            </a:r>
            <a:endParaRPr lang="ru-RU" sz="2000" u="sng" dirty="0">
              <a:solidFill>
                <a:srgbClr val="002060"/>
              </a:solidFill>
            </a:endParaRPr>
          </a:p>
          <a:p>
            <a:pPr marL="594360" indent="-457200" fontAlgn="auto">
              <a:spcAft>
                <a:spcPts val="0"/>
              </a:spcAft>
              <a:buClr>
                <a:srgbClr val="002060"/>
              </a:buClr>
              <a:buSzPct val="100000"/>
              <a:buFont typeface="Wingdings 2"/>
              <a:buAutoNum type="arabicPeriod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Продолжать накапливать средства на именном счете до получения права использовать эти накопления для приобретения квартиры после окончания военной службы.</a:t>
            </a:r>
          </a:p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2000" dirty="0" smtClean="0">
                <a:solidFill>
                  <a:srgbClr val="002060"/>
                </a:solidFill>
              </a:rPr>
              <a:t>    </a:t>
            </a:r>
            <a:r>
              <a:rPr lang="ru-RU" sz="2000" dirty="0" smtClean="0">
                <a:solidFill>
                  <a:srgbClr val="002060"/>
                </a:solidFill>
              </a:rPr>
              <a:t>Приобретение жилья с использованием ипотечного кредита дает следующие преимущества</a:t>
            </a:r>
            <a:r>
              <a:rPr lang="en-US" sz="2000" dirty="0" smtClean="0">
                <a:solidFill>
                  <a:srgbClr val="002060"/>
                </a:solidFill>
              </a:rPr>
              <a:t>:</a:t>
            </a:r>
          </a:p>
          <a:p>
            <a:pPr marL="548640" indent="-411480" fontAlgn="auto"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Военнослужащий становится собственником своей квартиры уже сегодня</a:t>
            </a:r>
            <a:r>
              <a:rPr lang="en-US" sz="2000" dirty="0">
                <a:solidFill>
                  <a:srgbClr val="002060"/>
                </a:solidFill>
              </a:rPr>
              <a:t>;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548640" indent="-411480" fontAlgn="auto"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Погашение обязательств по кредиту за счет средств, начисляемых на именной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накопительный счет, берет на себя государство</a:t>
            </a:r>
            <a:r>
              <a:rPr lang="en-US" sz="2000" dirty="0">
                <a:solidFill>
                  <a:srgbClr val="002060"/>
                </a:solidFill>
              </a:rPr>
              <a:t>;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548640" indent="-411480" fontAlgn="auto"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Стоимость купленной квартиры будет пропорционально увеличиваться по мере удорожания жилья.</a:t>
            </a:r>
            <a:endParaRPr lang="en-US" sz="2000" dirty="0" smtClean="0">
              <a:solidFill>
                <a:srgbClr val="002060"/>
              </a:solidFill>
            </a:endParaRPr>
          </a:p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sz="20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2">
      <a:dk1>
        <a:srgbClr val="9CB084"/>
      </a:dk1>
      <a:lt1>
        <a:sysClr val="window" lastClr="FFFFFF"/>
      </a:lt1>
      <a:dk2>
        <a:srgbClr val="C9C2D1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00B050"/>
      </a:accent4>
      <a:accent5>
        <a:srgbClr val="C3CFB5"/>
      </a:accent5>
      <a:accent6>
        <a:srgbClr val="A379BB"/>
      </a:accent6>
      <a:hlink>
        <a:srgbClr val="4E5D3C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449</TotalTime>
  <Words>903</Words>
  <Application>Microsoft Office PowerPoint</Application>
  <PresentationFormat>Экран (4:3)</PresentationFormat>
  <Paragraphs>101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Апекс</vt:lpstr>
      <vt:lpstr>28-АЯ отдельная мотострелковая Симферопольская краснознаменная ордена суворова II степени бригада имени серго орджоникидзе</vt:lpstr>
      <vt:lpstr>Сегодня Министерство обороны РФ прилагает значительные усилия для увеличения денежного довольствия  военнослужащих по контракту.           Денежное довольствие военнослужащих, проходящих военную службу по контракту, состоит из оклада по воинской должности и оклада по воинскому званию. В сумме они составляют оклад денежного содержания, к которому прибавляются ежемесячные и иные дополнительные  выплаты. </vt:lpstr>
      <vt:lpstr>Презентация PowerPoint</vt:lpstr>
      <vt:lpstr>Презентация PowerPoint</vt:lpstr>
      <vt:lpstr>Примерный расчет денежного довольствия военнослужащего по контракту</vt:lpstr>
      <vt:lpstr>Примерный расчет денежного довольствия военнослужащего по контракту</vt:lpstr>
      <vt:lpstr>Ежемесячные надбавки за особые условия службы  (выполнение нормативов по физической подготовке)</vt:lpstr>
      <vt:lpstr>  </vt:lpstr>
      <vt:lpstr>Обеспечение жильем</vt:lpstr>
      <vt:lpstr>На территории воинской части идет строительство Культурно-досугового центра</vt:lpstr>
      <vt:lpstr>Строительство спортивного комплекса</vt:lpstr>
      <vt:lpstr>Строительство спортивного бассейна</vt:lpstr>
      <vt:lpstr>Строительство комплексного складского здания</vt:lpstr>
      <vt:lpstr>Капитальный ремонт казарм</vt:lpstr>
      <vt:lpstr>Участие в Параде Победы</vt:lpstr>
      <vt:lpstr>Участие в международных антитеррористических учениях</vt:lpstr>
      <vt:lpstr>Культурно-досуговые мероприятия</vt:lpstr>
      <vt:lpstr>Проведение праздников</vt:lpstr>
      <vt:lpstr>Духовное развитие личного состава</vt:lpstr>
      <vt:lpstr>Учебные занятия по огневой подготовке</vt:lpstr>
      <vt:lpstr>Учебные занятия  по вождению и огневой подготовке.  Поощрение личного состава.</vt:lpstr>
      <vt:lpstr>Смотр техники</vt:lpstr>
      <vt:lpstr>Погрузка техники для убытия эшелона на учения</vt:lpstr>
      <vt:lpstr>Проверка боевой готовности</vt:lpstr>
      <vt:lpstr>Контрактники, занимающие ответственные должности младшего командного звена и технических специалистов, – это становой хребет армии. Они во многом определяют боеспособность подразделения и его боевую устойчивость, служат настоящим примером для солдат военной службы по призыву!  </vt:lpstr>
      <vt:lpstr>Контактная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ПОВСК</dc:creator>
  <cp:lastModifiedBy>Бобринев</cp:lastModifiedBy>
  <cp:revision>65</cp:revision>
  <cp:lastPrinted>2014-12-19T10:51:44Z</cp:lastPrinted>
  <dcterms:created xsi:type="dcterms:W3CDTF">2014-12-17T05:10:07Z</dcterms:created>
  <dcterms:modified xsi:type="dcterms:W3CDTF">2015-04-09T11:29:47Z</dcterms:modified>
</cp:coreProperties>
</file>