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56" r:id="rId2"/>
    <p:sldId id="300" r:id="rId3"/>
    <p:sldId id="290" r:id="rId4"/>
    <p:sldId id="281" r:id="rId5"/>
    <p:sldId id="291" r:id="rId6"/>
    <p:sldId id="298" r:id="rId7"/>
    <p:sldId id="301" r:id="rId8"/>
    <p:sldId id="282" r:id="rId9"/>
    <p:sldId id="283" r:id="rId10"/>
    <p:sldId id="284" r:id="rId11"/>
    <p:sldId id="285" r:id="rId12"/>
    <p:sldId id="286" r:id="rId13"/>
    <p:sldId id="287" r:id="rId14"/>
    <p:sldId id="294" r:id="rId15"/>
    <p:sldId id="288" r:id="rId16"/>
    <p:sldId id="295" r:id="rId17"/>
    <p:sldId id="289" r:id="rId18"/>
    <p:sldId id="302" r:id="rId19"/>
    <p:sldId id="296" r:id="rId20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FF33"/>
    <a:srgbClr val="CC9900"/>
    <a:srgbClr val="D2D288"/>
    <a:srgbClr val="D6C26C"/>
    <a:srgbClr val="CC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EB344D84-9AFB-497E-A393-DC336BA19D2E}" styleName="Средний стиль 3 - акцент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8EC20E35-A176-4012-BC5E-935CFFF8708E}" styleName="Средний стиль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1EBBBCC-DAD2-459C-BE2E-F6DE35CF9A28}" styleName="Темный стиль 2 - акцент 3/акцент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00" autoAdjust="0"/>
    <p:restoredTop sz="94721" autoAdjust="0"/>
  </p:normalViewPr>
  <p:slideViewPr>
    <p:cSldViewPr>
      <p:cViewPr>
        <p:scale>
          <a:sx n="118" d="100"/>
          <a:sy n="118" d="100"/>
        </p:scale>
        <p:origin x="-1434" y="-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ru-RU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ru-RU"/>
          </a:p>
        </p:txBody>
      </p:sp>
      <p:sp>
        <p:nvSpPr>
          <p:cNvPr id="61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61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ru-RU"/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06A4FBD-9FBD-49A4-ACD2-8BB84F51BDF5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932837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Образ слайда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22530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/>
          </a:p>
        </p:txBody>
      </p:sp>
      <p:sp>
        <p:nvSpPr>
          <p:cNvPr id="22531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CB8F5B2-D252-4BEF-9317-56F4E38D72C1}" type="slidenum">
              <a:rPr lang="ru-RU" smtClean="0"/>
              <a:pPr/>
              <a:t>6</a:t>
            </a:fld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12664344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4B1F5E8-7BDE-47FE-855D-A80F9D64B7B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76C03C3-98E3-4FE2-BE88-BEB0EF548AD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91A0102-3B24-497F-B8D6-79C23F848AC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1E17C2-676E-44B8-95C3-931400322C6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78693E5-63C6-4A40-A227-2CA2A45CAAB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477F1BE-F7D2-4238-88C2-9D7CFF8D852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391AECF-FE2F-44B8-BFA8-B4FA96EF3E7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73FCD3-471A-4075-921D-E2EBCE2DA70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533F397-C6FC-490C-A54F-55D7BA2802F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A6062B-3527-4807-87A1-735C52D38F6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3C29328-25FC-4447-B93E-EAB922D847B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904481C-0AF5-4A1B-9933-1CAD4BA2C54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BBFBC5B6-7344-4DEB-A726-65081972B86D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1" name="WordArt 5"/>
          <p:cNvSpPr>
            <a:spLocks noChangeArrowheads="1" noChangeShapeType="1" noTextEdit="1"/>
          </p:cNvSpPr>
          <p:nvPr/>
        </p:nvSpPr>
        <p:spPr bwMode="auto">
          <a:xfrm>
            <a:off x="500034" y="4429132"/>
            <a:ext cx="8143900" cy="2071702"/>
          </a:xfrm>
          <a:prstGeom prst="rect">
            <a:avLst/>
          </a:prstGeom>
          <a:noFill/>
          <a:ln>
            <a:noFill/>
          </a:ln>
          <a:effectLst>
            <a:outerShdw blurRad="50800" dist="50800" dir="5400000" algn="ctr" rotWithShape="0">
              <a:srgbClr val="000000">
                <a:alpha val="88000"/>
              </a:srgbClr>
            </a:outerShdw>
          </a:effectLst>
        </p:spPr>
        <p:txBody>
          <a:bodyPr wrap="none" fromWordArt="1">
            <a:prstTxWarp prst="textPlain">
              <a:avLst>
                <a:gd name="adj" fmla="val 50140"/>
              </a:avLst>
            </a:prstTxWarp>
          </a:bodyPr>
          <a:lstStyle/>
          <a:p>
            <a:pPr algn="ctr"/>
            <a:r>
              <a:rPr lang="ru-RU" sz="3200" b="1" i="1" kern="10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D6C26C"/>
                </a:solidFill>
                <a:latin typeface="Arial" pitchFamily="34" charset="0"/>
                <a:cs typeface="Arial" pitchFamily="34" charset="0"/>
              </a:rPr>
              <a:t>Учебный </a:t>
            </a:r>
            <a:r>
              <a:rPr lang="ru-RU" sz="3200" b="1" i="1" kern="1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D6C26C"/>
                </a:solidFill>
                <a:latin typeface="Arial" pitchFamily="34" charset="0"/>
                <a:cs typeface="Arial" pitchFamily="34" charset="0"/>
              </a:rPr>
              <a:t>центр </a:t>
            </a:r>
          </a:p>
          <a:p>
            <a:pPr algn="ctr"/>
            <a:r>
              <a:rPr lang="ru-RU" sz="3200" b="1" i="1" kern="1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D6C26C"/>
                </a:solidFill>
                <a:latin typeface="Arial" pitchFamily="34" charset="0"/>
                <a:cs typeface="Arial" pitchFamily="34" charset="0"/>
              </a:rPr>
              <a:t>Железнодорожных </a:t>
            </a:r>
            <a:r>
              <a:rPr lang="ru-RU" sz="3200" b="1" i="1" kern="10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D6C26C"/>
                </a:solidFill>
                <a:latin typeface="Arial" pitchFamily="34" charset="0"/>
                <a:cs typeface="Arial" pitchFamily="34" charset="0"/>
              </a:rPr>
              <a:t>войск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683568" y="214290"/>
            <a:ext cx="784887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i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D6C26C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itchFamily="34" charset="0"/>
                <a:cs typeface="Arial" pitchFamily="34" charset="0"/>
              </a:rPr>
              <a:t>Учебно-тренировочные </a:t>
            </a:r>
          </a:p>
          <a:p>
            <a:pPr algn="ctr"/>
            <a:r>
              <a:rPr lang="ru-RU" sz="4000" b="1" i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D6C26C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itchFamily="34" charset="0"/>
                <a:cs typeface="Arial" pitchFamily="34" charset="0"/>
              </a:rPr>
              <a:t>комплексы</a:t>
            </a:r>
            <a:endParaRPr lang="ru-RU" sz="4000" b="1" i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D6C26C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226883" y="1428737"/>
            <a:ext cx="3568628" cy="2395515"/>
          </a:xfrm>
          <a:prstGeom prst="rect">
            <a:avLst/>
          </a:prstGeom>
          <a:noFill/>
          <a:effectLst>
            <a:outerShdw blurRad="457200" dist="50800" dir="5400000" sx="102000" sy="102000" algn="ctr" rotWithShape="0">
              <a:schemeClr val="tx1"/>
            </a:outerShdw>
          </a:effectLst>
        </p:spPr>
      </p:pic>
      <p:pic>
        <p:nvPicPr>
          <p:cNvPr id="15366" name="Picture 6" descr="E:\FOTO\ФОТО С АЛЬБОМА МО\12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596" y="4286256"/>
            <a:ext cx="3643338" cy="2379271"/>
          </a:xfrm>
          <a:prstGeom prst="rect">
            <a:avLst/>
          </a:prstGeom>
          <a:noFill/>
          <a:effectLst>
            <a:outerShdw blurRad="457200" dist="50800" dir="5400000" sx="102000" sy="102000" algn="ctr" rotWithShape="0">
              <a:schemeClr val="tx1"/>
            </a:outerShdw>
          </a:effectLst>
        </p:spPr>
      </p:pic>
      <p:pic>
        <p:nvPicPr>
          <p:cNvPr id="15367" name="Picture 7" descr="E:\FOTO\ФОТО С АЛЬБОМА МО\10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8596" y="1428736"/>
            <a:ext cx="3678609" cy="2462697"/>
          </a:xfrm>
          <a:prstGeom prst="rect">
            <a:avLst/>
          </a:prstGeom>
          <a:noFill/>
          <a:effectLst>
            <a:outerShdw blurRad="457200" dist="50800" dir="5400000" sx="102000" sy="102000" algn="ctr" rotWithShape="0">
              <a:schemeClr val="tx1"/>
            </a:outerShdw>
          </a:effectLst>
        </p:spPr>
      </p:pic>
      <p:pic>
        <p:nvPicPr>
          <p:cNvPr id="15368" name="Picture 8" descr="E:\FOTO\МАТ БАЗА 18.06.2012\УПТ\РУКАВИШНИКОВ\DSC_0020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262898" y="4286256"/>
            <a:ext cx="3561814" cy="2390771"/>
          </a:xfrm>
          <a:prstGeom prst="rect">
            <a:avLst/>
          </a:prstGeom>
          <a:noFill/>
          <a:effectLst>
            <a:outerShdw blurRad="457200" dist="50800" dir="5400000" algn="ctr" rotWithShape="0">
              <a:schemeClr val="tx1"/>
            </a:outerShdw>
          </a:effec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357290" y="214290"/>
            <a:ext cx="6011646" cy="923330"/>
          </a:xfrm>
          <a:prstGeom prst="rect">
            <a:avLst/>
          </a:prstGeom>
          <a:effectLst>
            <a:outerShdw blurRad="50800" dist="50800" dir="5400000" algn="ctr" rotWithShape="0">
              <a:schemeClr val="tx1"/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ru-RU" sz="5400" b="1" i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D6C26C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itchFamily="34" charset="0"/>
                <a:cs typeface="Arial" pitchFamily="34" charset="0"/>
              </a:rPr>
              <a:t>Учебные классы</a:t>
            </a:r>
            <a:endParaRPr lang="ru-RU" sz="5400" b="1" i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D6C26C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66562" name="Picture 2" descr="E:\FOTO\ФОТО С АЛЬБОМА МО\9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3733952"/>
            <a:ext cx="3786214" cy="2863324"/>
          </a:xfrm>
          <a:prstGeom prst="rect">
            <a:avLst/>
          </a:prstGeom>
          <a:noFill/>
          <a:effectLst>
            <a:outerShdw blurRad="533400" dist="50800" dir="5400000" sx="105000" sy="105000" algn="ctr" rotWithShape="0">
              <a:schemeClr val="tx1">
                <a:alpha val="85000"/>
              </a:schemeClr>
            </a:outerShdw>
          </a:effectLst>
        </p:spPr>
      </p:pic>
      <p:pic>
        <p:nvPicPr>
          <p:cNvPr id="66564" name="Picture 4" descr="E:\FOTO\ФОТО С АЛЬБОМА МО\8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02963" y="3714752"/>
            <a:ext cx="3799746" cy="2876554"/>
          </a:xfrm>
          <a:prstGeom prst="rect">
            <a:avLst/>
          </a:prstGeom>
          <a:noFill/>
          <a:effectLst>
            <a:outerShdw blurRad="533400" dist="50800" dir="5400000" sx="105000" sy="105000" algn="ctr" rotWithShape="0">
              <a:schemeClr val="tx1">
                <a:alpha val="85000"/>
              </a:schemeClr>
            </a:outerShdw>
          </a:effectLst>
        </p:spPr>
      </p:pic>
      <p:pic>
        <p:nvPicPr>
          <p:cNvPr id="66565" name="Picture 5" descr="K:\блогеры\000tkq2x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643174" y="1357298"/>
            <a:ext cx="3964809" cy="2643206"/>
          </a:xfrm>
          <a:prstGeom prst="rect">
            <a:avLst/>
          </a:prstGeom>
          <a:noFill/>
          <a:effectLst>
            <a:outerShdw blurRad="419100" dist="50800" dir="5400000" algn="ctr" rotWithShape="0">
              <a:schemeClr val="tx1"/>
            </a:outerShdw>
          </a:effec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85720" y="214290"/>
            <a:ext cx="8501121" cy="830997"/>
          </a:xfrm>
          <a:prstGeom prst="rect">
            <a:avLst/>
          </a:prstGeom>
          <a:effectLst>
            <a:outerShdw blurRad="50800" dist="50800" dir="5400000" algn="ctr" rotWithShape="0">
              <a:schemeClr val="tx1"/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ru-RU" sz="4800" b="1" i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D6C26C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itchFamily="34" charset="0"/>
                <a:cs typeface="Arial" pitchFamily="34" charset="0"/>
              </a:rPr>
              <a:t>Спортивные объекты</a:t>
            </a:r>
            <a:endParaRPr lang="ru-RU" sz="4800" b="1" i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D6C26C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67588" name="Picture 4" descr="E:\FOTO\ФОТО С АЛЬБОМА МО\7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1214422"/>
            <a:ext cx="3500462" cy="2489039"/>
          </a:xfrm>
          <a:prstGeom prst="rect">
            <a:avLst/>
          </a:prstGeom>
          <a:noFill/>
          <a:effectLst>
            <a:outerShdw blurRad="368300" dist="50800" dir="5400000" algn="ctr" rotWithShape="0">
              <a:schemeClr val="tx1"/>
            </a:outerShdw>
          </a:effectLst>
        </p:spPr>
      </p:pic>
      <p:pic>
        <p:nvPicPr>
          <p:cNvPr id="67589" name="Picture 5" descr="E:\FOTO\МАТ БАЗА 18.06.2012\ПОЛОСА ПРЕПЯТСВИЙ\DSC_003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282" y="4143380"/>
            <a:ext cx="3618606" cy="2428892"/>
          </a:xfrm>
          <a:prstGeom prst="rect">
            <a:avLst/>
          </a:prstGeom>
          <a:noFill/>
          <a:effectLst>
            <a:outerShdw blurRad="368300" dist="50800" dir="5400000" algn="ctr" rotWithShape="0">
              <a:schemeClr val="tx1"/>
            </a:outerShdw>
          </a:effectLst>
        </p:spPr>
      </p:pic>
      <p:pic>
        <p:nvPicPr>
          <p:cNvPr id="67590" name="Picture 6" descr="E:\FOTO\МАТ БАЗА 18.06.2012\СПОРТ КОМПЛЕКС\DSC_011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86248" y="4143380"/>
            <a:ext cx="3668243" cy="2462209"/>
          </a:xfrm>
          <a:prstGeom prst="rect">
            <a:avLst/>
          </a:prstGeom>
          <a:noFill/>
          <a:effectLst>
            <a:outerShdw blurRad="368300" dist="50800" dir="5400000" algn="ctr" rotWithShape="0">
              <a:schemeClr val="tx1"/>
            </a:outerShdw>
          </a:effec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85720" y="214290"/>
            <a:ext cx="8501121" cy="830997"/>
          </a:xfrm>
          <a:prstGeom prst="rect">
            <a:avLst/>
          </a:prstGeom>
          <a:effectLst>
            <a:outerShdw blurRad="76200" dist="50800" dir="5400000" algn="ctr" rotWithShape="0">
              <a:schemeClr val="tx1"/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ru-RU" sz="4800" b="1" i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D6C26C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itchFamily="34" charset="0"/>
                <a:cs typeface="Arial" pitchFamily="34" charset="0"/>
              </a:rPr>
              <a:t>Столовая</a:t>
            </a:r>
            <a:endParaRPr lang="ru-RU" sz="4800" b="1" i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D6C26C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68610" name="Picture 2" descr="E:\FOTO\ФОТО С АЛЬБОМА МО\5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3786190"/>
            <a:ext cx="4194343" cy="2816227"/>
          </a:xfrm>
          <a:prstGeom prst="rect">
            <a:avLst/>
          </a:prstGeom>
          <a:noFill/>
          <a:effectLst>
            <a:outerShdw blurRad="393700" dist="50800" dir="5400000" algn="ctr" rotWithShape="0">
              <a:schemeClr val="tx1"/>
            </a:outerShdw>
          </a:effectLst>
        </p:spPr>
      </p:pic>
      <p:pic>
        <p:nvPicPr>
          <p:cNvPr id="68611" name="Picture 3" descr="E:\FOTO\ФОТО С АЛЬБОМА МО\5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57752" y="3786190"/>
            <a:ext cx="4000528" cy="2782776"/>
          </a:xfrm>
          <a:prstGeom prst="rect">
            <a:avLst/>
          </a:prstGeom>
          <a:noFill/>
          <a:effectLst>
            <a:outerShdw blurRad="393700" dist="50800" dir="5400000" algn="ctr" rotWithShape="0">
              <a:schemeClr val="tx1"/>
            </a:outerShdw>
          </a:effec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85786" y="2000240"/>
            <a:ext cx="7572428" cy="4114800"/>
          </a:xfrm>
        </p:spPr>
        <p:txBody>
          <a:bodyPr/>
          <a:lstStyle/>
          <a:p>
            <a:pPr algn="just"/>
            <a:r>
              <a:rPr lang="ru-RU" sz="2800" dirty="0" smtClean="0"/>
              <a:t>в воинской части имеется клуб на 900 посадочных мест, в котором установлено оборудование для демонстрации кинофильмов.</a:t>
            </a:r>
          </a:p>
          <a:p>
            <a:pPr algn="just"/>
            <a:endParaRPr lang="ru-RU" sz="2800" dirty="0" smtClean="0"/>
          </a:p>
          <a:p>
            <a:pPr algn="just"/>
            <a:r>
              <a:rPr lang="ru-RU" sz="2800" dirty="0" smtClean="0"/>
              <a:t>действует музей Железнодорожных войск с историко-экспозиционным отделением, охватывающим историю от создания железнодорожных войск в России до современного этапа их существования.</a:t>
            </a:r>
            <a:endParaRPr lang="ru-RU" sz="2800" dirty="0"/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428596" y="500042"/>
            <a:ext cx="8286808" cy="1143000"/>
          </a:xfrm>
          <a:effectLst>
            <a:outerShdw blurRad="50800" dist="50800" dir="5400000" algn="ctr" rotWithShape="0">
              <a:schemeClr val="tx1"/>
            </a:outerShdw>
          </a:effectLst>
        </p:spPr>
        <p:txBody>
          <a:bodyPr/>
          <a:lstStyle/>
          <a:p>
            <a:r>
              <a:rPr lang="ru-RU" b="1" dirty="0" err="1" smtClean="0">
                <a:solidFill>
                  <a:srgbClr val="D6C26C"/>
                </a:solidFill>
              </a:rPr>
              <a:t>Культурно-досуговые</a:t>
            </a:r>
            <a:r>
              <a:rPr lang="ru-RU" b="1" dirty="0" smtClean="0">
                <a:solidFill>
                  <a:srgbClr val="D6C26C"/>
                </a:solidFill>
              </a:rPr>
              <a:t> объекты</a:t>
            </a:r>
            <a:endParaRPr lang="ru-RU" b="1" dirty="0">
              <a:solidFill>
                <a:srgbClr val="D6C26C"/>
              </a:solidFill>
            </a:endParaRPr>
          </a:p>
        </p:txBody>
      </p:sp>
      <p:pic>
        <p:nvPicPr>
          <p:cNvPr id="4" name="Рисунок 26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33525" y="0"/>
            <a:ext cx="60769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85720" y="214290"/>
            <a:ext cx="8501121" cy="830997"/>
          </a:xfrm>
          <a:prstGeom prst="rect">
            <a:avLst/>
          </a:prstGeom>
          <a:effectLst>
            <a:outerShdw blurRad="50800" dist="50800" dir="5400000" algn="ctr" rotWithShape="0">
              <a:schemeClr val="tx1"/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ru-RU" sz="4800" b="1" i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D6C26C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itchFamily="34" charset="0"/>
                <a:cs typeface="Arial" pitchFamily="34" charset="0"/>
              </a:rPr>
              <a:t>Клуб и музей</a:t>
            </a:r>
            <a:endParaRPr lang="ru-RU" sz="4800" b="1" i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D6C26C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69634" name="Picture 2" descr="E:\FOTO\ФОТО С АЛЬБОМА МО\4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4169014"/>
            <a:ext cx="3714776" cy="2493730"/>
          </a:xfrm>
          <a:prstGeom prst="rect">
            <a:avLst/>
          </a:prstGeom>
          <a:noFill/>
          <a:effectLst>
            <a:outerShdw blurRad="431800" dist="50800" dir="5400000" algn="ctr" rotWithShape="0">
              <a:schemeClr val="tx1"/>
            </a:outerShdw>
          </a:effectLst>
        </p:spPr>
      </p:pic>
      <p:pic>
        <p:nvPicPr>
          <p:cNvPr id="69635" name="Picture 3" descr="E:\FOTO\МАТ БАЗА 18.06.2012\КЛУБ\IMG_918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14941" y="4214818"/>
            <a:ext cx="3628907" cy="2419271"/>
          </a:xfrm>
          <a:prstGeom prst="rect">
            <a:avLst/>
          </a:prstGeom>
          <a:noFill/>
          <a:effectLst>
            <a:outerShdw blurRad="431800" dist="50800" dir="5400000" algn="ctr" rotWithShape="0">
              <a:schemeClr val="tx1"/>
            </a:outerShdw>
          </a:effec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2000240"/>
            <a:ext cx="8101042" cy="4114800"/>
          </a:xfrm>
        </p:spPr>
        <p:txBody>
          <a:bodyPr/>
          <a:lstStyle/>
          <a:p>
            <a:pPr algn="just"/>
            <a:r>
              <a:rPr lang="ru-RU" sz="2800" dirty="0" smtClean="0"/>
              <a:t>военнослужащие по контракту учебного центра проживают в 4-х 55-квартирных домах и общежитиях</a:t>
            </a:r>
          </a:p>
          <a:p>
            <a:pPr algn="just">
              <a:buNone/>
            </a:pPr>
            <a:endParaRPr lang="ru-RU" sz="2800" dirty="0" smtClean="0"/>
          </a:p>
          <a:p>
            <a:pPr algn="just"/>
            <a:r>
              <a:rPr lang="ru-RU" sz="2800" dirty="0" smtClean="0"/>
              <a:t>в поселке, где располагается воинская часть, имеются два детских сада с игровыми площадками и две общеобразовательные школы.</a:t>
            </a:r>
            <a:endParaRPr lang="ru-RU" sz="2800" dirty="0"/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428596" y="500042"/>
            <a:ext cx="8286808" cy="1143000"/>
          </a:xfrm>
          <a:effectLst>
            <a:outerShdw blurRad="50800" dist="50800" dir="5400000" algn="ctr" rotWithShape="0">
              <a:schemeClr val="tx1"/>
            </a:outerShdw>
          </a:effectLst>
        </p:spPr>
        <p:txBody>
          <a:bodyPr/>
          <a:lstStyle/>
          <a:p>
            <a:r>
              <a:rPr lang="ru-RU" b="1" dirty="0" smtClean="0">
                <a:solidFill>
                  <a:srgbClr val="D6C26C"/>
                </a:solidFill>
              </a:rPr>
              <a:t>Социальная инфраструктура</a:t>
            </a:r>
            <a:endParaRPr lang="ru-RU" b="1" dirty="0">
              <a:solidFill>
                <a:srgbClr val="D6C26C"/>
              </a:solidFill>
            </a:endParaRPr>
          </a:p>
        </p:txBody>
      </p:sp>
      <p:pic>
        <p:nvPicPr>
          <p:cNvPr id="4" name="Рисунок 26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33525" y="0"/>
            <a:ext cx="60769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214290"/>
            <a:ext cx="9144000" cy="830997"/>
          </a:xfrm>
          <a:prstGeom prst="rect">
            <a:avLst/>
          </a:prstGeom>
          <a:effectLst>
            <a:outerShdw blurRad="50800" dist="50800" dir="5400000" algn="ctr" rotWithShape="0">
              <a:schemeClr val="tx1"/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ru-RU" sz="4800" b="1" i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D6C26C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itchFamily="34" charset="0"/>
                <a:cs typeface="Arial" pitchFamily="34" charset="0"/>
              </a:rPr>
              <a:t>Жилье для военнослужащих</a:t>
            </a:r>
            <a:endParaRPr lang="ru-RU" sz="4800" b="1" i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D6C26C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70659" name="Picture 3" descr="E:\FOTO\МАТ БАЗА 18.06.2012\ЖИЛЫЕ ДОМА\DSC_007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4160096"/>
            <a:ext cx="3643338" cy="2445493"/>
          </a:xfrm>
          <a:prstGeom prst="rect">
            <a:avLst/>
          </a:prstGeom>
          <a:noFill/>
          <a:effectLst>
            <a:outerShdw blurRad="406400" dist="50800" dir="5400000" algn="ctr" rotWithShape="0">
              <a:schemeClr val="tx1"/>
            </a:outerShdw>
          </a:effectLst>
        </p:spPr>
      </p:pic>
      <p:pic>
        <p:nvPicPr>
          <p:cNvPr id="70660" name="Picture 4" descr="E:\FOTO\МАТ БАЗА 18.06.2012\ЖИЛЫЕ ДОМА\DSC_021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24216" y="4143380"/>
            <a:ext cx="3701779" cy="2484720"/>
          </a:xfrm>
          <a:prstGeom prst="rect">
            <a:avLst/>
          </a:prstGeom>
          <a:noFill/>
          <a:effectLst>
            <a:outerShdw blurRad="406400" dist="50800" dir="5400000" algn="ctr" rotWithShape="0">
              <a:schemeClr val="tx1"/>
            </a:outerShdw>
          </a:effectLst>
        </p:spPr>
      </p:pic>
      <p:pic>
        <p:nvPicPr>
          <p:cNvPr id="70661" name="Picture 5" descr="E:\FOTO\ФОТО С АЛЬБОМА МО\15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8596" y="1214422"/>
            <a:ext cx="3540125" cy="2376487"/>
          </a:xfrm>
          <a:prstGeom prst="rect">
            <a:avLst/>
          </a:prstGeom>
          <a:noFill/>
          <a:effectLst>
            <a:outerShdw blurRad="406400" dist="50800" dir="5400000" algn="ctr" rotWithShape="0">
              <a:schemeClr val="tx1"/>
            </a:outerShdw>
          </a:effec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26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33525" y="0"/>
            <a:ext cx="60769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323528" y="142852"/>
            <a:ext cx="8568952" cy="928694"/>
          </a:xfrm>
          <a:effectLst>
            <a:outerShdw blurRad="50800" dist="50800" dir="5400000" algn="ctr" rotWithShape="0">
              <a:schemeClr val="tx1"/>
            </a:outerShdw>
          </a:effectLst>
        </p:spPr>
        <p:txBody>
          <a:bodyPr/>
          <a:lstStyle/>
          <a:p>
            <a:r>
              <a:rPr lang="ru-RU" sz="3600" b="1" dirty="0" smtClean="0">
                <a:solidFill>
                  <a:srgbClr val="D6C26C"/>
                </a:solidFill>
              </a:rPr>
              <a:t>Средний расчет денежного довольстви</a:t>
            </a:r>
            <a:r>
              <a:rPr lang="ru-RU" sz="3600" b="1" dirty="0">
                <a:solidFill>
                  <a:srgbClr val="D6C26C"/>
                </a:solidFill>
              </a:rPr>
              <a:t>я</a:t>
            </a:r>
            <a:r>
              <a:rPr lang="ru-RU" sz="3600" b="1" dirty="0" smtClean="0">
                <a:solidFill>
                  <a:srgbClr val="D6C26C"/>
                </a:solidFill>
              </a:rPr>
              <a:t> военнослужащих по контракту</a:t>
            </a:r>
            <a:endParaRPr lang="ru-RU" sz="3600" b="1" dirty="0">
              <a:solidFill>
                <a:srgbClr val="D6C26C"/>
              </a:solidFill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3790196"/>
              </p:ext>
            </p:extLst>
          </p:nvPr>
        </p:nvGraphicFramePr>
        <p:xfrm>
          <a:off x="254895" y="1412776"/>
          <a:ext cx="8712968" cy="4298568"/>
        </p:xfrm>
        <a:graphic>
          <a:graphicData uri="http://schemas.openxmlformats.org/drawingml/2006/table">
            <a:tbl>
              <a:tblPr firstRow="1" bandRow="1">
                <a:tableStyleId>{91EBBBCC-DAD2-459C-BE2E-F6DE35CF9A28}</a:tableStyleId>
              </a:tblPr>
              <a:tblGrid>
                <a:gridCol w="1563866"/>
                <a:gridCol w="956414"/>
                <a:gridCol w="936104"/>
                <a:gridCol w="864096"/>
                <a:gridCol w="1264756"/>
                <a:gridCol w="949490"/>
                <a:gridCol w="1061194"/>
                <a:gridCol w="1117048"/>
              </a:tblGrid>
              <a:tr h="807864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Категория</a:t>
                      </a:r>
                      <a:r>
                        <a:rPr lang="ru-RU" sz="1200" baseline="0" dirty="0" smtClean="0"/>
                        <a:t> военнослужащих</a:t>
                      </a:r>
                    </a:p>
                    <a:p>
                      <a:pPr algn="ctr"/>
                      <a:r>
                        <a:rPr lang="ru-RU" sz="1200" baseline="0" dirty="0" smtClean="0"/>
                        <a:t>в/звание, тарифный разряд)</a:t>
                      </a:r>
                      <a:endParaRPr lang="ru-RU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Размер оклада по воинской должности</a:t>
                      </a:r>
                      <a:endParaRPr lang="ru-RU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/>
                        <a:t>Размер оклада по воинскому званию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Выслуга лет</a:t>
                      </a:r>
                      <a:endParaRPr lang="ru-RU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Премия за добросовестное исполнение служебных обязанностей (25%)</a:t>
                      </a:r>
                      <a:endParaRPr lang="ru-RU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Надбавка за особые условия военной службы</a:t>
                      </a:r>
                      <a:r>
                        <a:rPr lang="ru-RU" sz="1000" baseline="0" dirty="0" smtClean="0"/>
                        <a:t> </a:t>
                      </a:r>
                      <a:r>
                        <a:rPr lang="ru-RU" sz="1100" baseline="0" dirty="0" smtClean="0"/>
                        <a:t>10%</a:t>
                      </a:r>
                      <a:r>
                        <a:rPr lang="ru-RU" sz="1000" baseline="0" dirty="0" smtClean="0"/>
                        <a:t> оклада по должности</a:t>
                      </a:r>
                      <a:endParaRPr lang="ru-RU" sz="1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Итого к начислению в месяц</a:t>
                      </a:r>
                      <a:endParaRPr lang="ru-RU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С учетом</a:t>
                      </a:r>
                      <a:r>
                        <a:rPr lang="ru-RU" sz="1200" baseline="0" dirty="0" smtClean="0"/>
                        <a:t> подоходного налога</a:t>
                      </a:r>
                      <a:endParaRPr lang="ru-RU" sz="1200" dirty="0"/>
                    </a:p>
                  </a:txBody>
                  <a:tcPr anchor="ctr"/>
                </a:tc>
              </a:tr>
              <a:tr h="915288">
                <a:tc>
                  <a:txBody>
                    <a:bodyPr/>
                    <a:lstStyle/>
                    <a:p>
                      <a:pPr algn="ctr"/>
                      <a:r>
                        <a:rPr lang="ru-RU" sz="1200" b="1" smtClean="0"/>
                        <a:t>Копровщик</a:t>
                      </a:r>
                      <a:endParaRPr lang="ru-RU" sz="1200" b="1" dirty="0" smtClean="0"/>
                    </a:p>
                    <a:p>
                      <a:pPr algn="ctr"/>
                      <a:r>
                        <a:rPr lang="ru-RU" sz="1200" dirty="0" smtClean="0"/>
                        <a:t>(рядовой, выслуга до</a:t>
                      </a:r>
                      <a:r>
                        <a:rPr lang="ru-RU" sz="1200" baseline="0" dirty="0" smtClean="0"/>
                        <a:t> 2 лет, </a:t>
                      </a:r>
                      <a:br>
                        <a:rPr lang="ru-RU" sz="1200" baseline="0" dirty="0" smtClean="0"/>
                      </a:br>
                      <a:r>
                        <a:rPr lang="ru-RU" sz="1200" baseline="0" dirty="0" smtClean="0"/>
                        <a:t>2 тарифный разряд)</a:t>
                      </a:r>
                      <a:endParaRPr lang="ru-RU" sz="1200" dirty="0"/>
                    </a:p>
                  </a:txBody>
                  <a:tcPr anchor="ctr"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/>
                        <a:t>11000 руб.</a:t>
                      </a:r>
                      <a:endParaRPr lang="ru-RU" sz="1200" b="1" dirty="0"/>
                    </a:p>
                  </a:txBody>
                  <a:tcPr anchor="ctr"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/>
                        <a:t>5000 руб.</a:t>
                      </a:r>
                      <a:endParaRPr lang="ru-RU" sz="1200" b="1" dirty="0"/>
                    </a:p>
                  </a:txBody>
                  <a:tcPr anchor="ctr"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/>
                        <a:t>-</a:t>
                      </a:r>
                      <a:endParaRPr lang="ru-RU" sz="1200" b="1" dirty="0"/>
                    </a:p>
                  </a:txBody>
                  <a:tcPr anchor="ctr"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/>
                        <a:t>4000 руб.</a:t>
                      </a:r>
                      <a:endParaRPr lang="ru-RU" sz="1200" b="1" dirty="0"/>
                    </a:p>
                  </a:txBody>
                  <a:tcPr anchor="ctr"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/>
                        <a:t>1100 руб.</a:t>
                      </a:r>
                      <a:endParaRPr lang="ru-RU" sz="1200" b="1" dirty="0"/>
                    </a:p>
                  </a:txBody>
                  <a:tcPr anchor="ctr"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/>
                        <a:t>21100 руб.</a:t>
                      </a:r>
                      <a:endParaRPr lang="ru-RU" sz="1200" b="1" dirty="0"/>
                    </a:p>
                  </a:txBody>
                  <a:tcPr anchor="ctr"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/>
                        <a:t>18357 руб.</a:t>
                      </a:r>
                      <a:endParaRPr lang="ru-RU" sz="1200" b="1" dirty="0"/>
                    </a:p>
                  </a:txBody>
                  <a:tcPr anchor="ctr"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  <a:tr h="936104"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/>
                        <a:t>Командир отделения</a:t>
                      </a:r>
                    </a:p>
                    <a:p>
                      <a:pPr algn="ctr"/>
                      <a:r>
                        <a:rPr lang="ru-RU" sz="1200" b="0" dirty="0" smtClean="0"/>
                        <a:t>(</a:t>
                      </a:r>
                      <a:r>
                        <a:rPr lang="ru-RU" sz="1200" b="0" dirty="0" err="1" smtClean="0"/>
                        <a:t>мл.сержант</a:t>
                      </a:r>
                      <a:r>
                        <a:rPr lang="ru-RU" sz="1200" b="0" dirty="0" smtClean="0"/>
                        <a:t>, выслуга от 2 до 5 лет, 5 тарифный разряд)</a:t>
                      </a:r>
                      <a:endParaRPr lang="ru-RU" sz="1200" b="0" dirty="0"/>
                    </a:p>
                  </a:txBody>
                  <a:tcPr anchor="ctr"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/>
                        <a:t>15000 руб.</a:t>
                      </a:r>
                      <a:endParaRPr lang="ru-RU" sz="1200" b="1" dirty="0"/>
                    </a:p>
                  </a:txBody>
                  <a:tcPr anchor="ctr"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/>
                        <a:t>6000 руб.</a:t>
                      </a:r>
                      <a:endParaRPr lang="ru-RU" sz="1200" b="1" dirty="0"/>
                    </a:p>
                  </a:txBody>
                  <a:tcPr anchor="ctr"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/>
                        <a:t>2100</a:t>
                      </a:r>
                      <a:r>
                        <a:rPr lang="ru-RU" sz="1200" b="1" baseline="0" dirty="0" smtClean="0"/>
                        <a:t> руб.</a:t>
                      </a:r>
                      <a:endParaRPr lang="ru-RU" sz="1200" b="1" dirty="0"/>
                    </a:p>
                  </a:txBody>
                  <a:tcPr anchor="ctr"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/>
                        <a:t>5250 руб.</a:t>
                      </a:r>
                      <a:endParaRPr lang="ru-RU" sz="1200" b="1" dirty="0"/>
                    </a:p>
                  </a:txBody>
                  <a:tcPr anchor="ctr"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/>
                        <a:t>1500 руб.</a:t>
                      </a:r>
                      <a:endParaRPr lang="ru-RU" sz="1200" b="1" dirty="0"/>
                    </a:p>
                  </a:txBody>
                  <a:tcPr anchor="ctr"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/>
                        <a:t>29850 руб.</a:t>
                      </a:r>
                      <a:endParaRPr lang="ru-RU" sz="1200" b="1" dirty="0"/>
                    </a:p>
                  </a:txBody>
                  <a:tcPr anchor="ctr"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/>
                        <a:t>25970 руб.</a:t>
                      </a:r>
                      <a:endParaRPr lang="ru-RU" sz="1200" b="1" dirty="0"/>
                    </a:p>
                  </a:txBody>
                  <a:tcPr anchor="ctr"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  <a:tr h="755496"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/>
                        <a:t>Заместитель командира</a:t>
                      </a:r>
                      <a:r>
                        <a:rPr lang="ru-RU" sz="1200" b="1" baseline="0" dirty="0" smtClean="0"/>
                        <a:t> взвода</a:t>
                      </a:r>
                    </a:p>
                    <a:p>
                      <a:pPr algn="ctr"/>
                      <a:r>
                        <a:rPr lang="ru-RU" sz="1200" baseline="0" dirty="0" smtClean="0"/>
                        <a:t>(сержант, выслуга от 2 до 5 лет, </a:t>
                      </a:r>
                      <a:br>
                        <a:rPr lang="ru-RU" sz="1200" baseline="0" dirty="0" smtClean="0"/>
                      </a:br>
                      <a:r>
                        <a:rPr lang="ru-RU" sz="1200" baseline="0" dirty="0" smtClean="0"/>
                        <a:t>7 тарифный разряд)</a:t>
                      </a:r>
                      <a:endParaRPr lang="ru-RU" sz="1200" dirty="0"/>
                    </a:p>
                  </a:txBody>
                  <a:tcPr anchor="ctr"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/>
                        <a:t>17000 руб.</a:t>
                      </a:r>
                      <a:endParaRPr lang="ru-RU" sz="1200" b="1" dirty="0"/>
                    </a:p>
                  </a:txBody>
                  <a:tcPr anchor="ctr"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/>
                        <a:t>6500 руб.</a:t>
                      </a:r>
                      <a:endParaRPr lang="ru-RU" sz="1200" b="1" dirty="0"/>
                    </a:p>
                  </a:txBody>
                  <a:tcPr anchor="ctr"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/>
                        <a:t>2350 руб.</a:t>
                      </a:r>
                      <a:endParaRPr lang="ru-RU" sz="1200" b="1" dirty="0"/>
                    </a:p>
                  </a:txBody>
                  <a:tcPr anchor="ctr"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/>
                        <a:t>5875 руб.</a:t>
                      </a:r>
                      <a:endParaRPr lang="ru-RU" sz="1200" b="1" dirty="0"/>
                    </a:p>
                  </a:txBody>
                  <a:tcPr anchor="ctr"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/>
                        <a:t>1700 руб.</a:t>
                      </a:r>
                      <a:endParaRPr lang="ru-RU" sz="1200" b="1" dirty="0"/>
                    </a:p>
                  </a:txBody>
                  <a:tcPr anchor="ctr"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/>
                        <a:t>33425 руб.</a:t>
                      </a:r>
                      <a:endParaRPr lang="ru-RU" sz="1200" b="1" dirty="0"/>
                    </a:p>
                  </a:txBody>
                  <a:tcPr anchor="ctr"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/>
                        <a:t>29080 руб.</a:t>
                      </a:r>
                      <a:endParaRPr lang="ru-RU" sz="1200" b="1" dirty="0"/>
                    </a:p>
                  </a:txBody>
                  <a:tcPr anchor="ctr"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287524" y="5805264"/>
            <a:ext cx="856895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/>
              <a:t>* - </a:t>
            </a:r>
            <a:r>
              <a:rPr lang="ru-RU" sz="1200" dirty="0"/>
              <a:t>Военнослужащим, выполнившим или подтвердившим квалификационный уровень по физической подготовке, выплачивается ежемесячная надбавка в размерах:</a:t>
            </a:r>
          </a:p>
          <a:p>
            <a:r>
              <a:rPr lang="ru-RU" sz="1200" dirty="0"/>
              <a:t>выполнившим второй квалификационный уровень физической подготовленности – 15 % от оклада по воинской должности;</a:t>
            </a:r>
          </a:p>
          <a:p>
            <a:r>
              <a:rPr lang="ru-RU" sz="1200" dirty="0"/>
              <a:t>выполнившим первый квалификационной уровень физической подготовленности – 30 % от оклада по воинской должности;</a:t>
            </a:r>
          </a:p>
          <a:p>
            <a:r>
              <a:rPr lang="ru-RU" sz="1200" dirty="0"/>
              <a:t>выполнившим высший квалификационный уровень физической подготовленности – 70 % от оклада по воинской должности.</a:t>
            </a:r>
          </a:p>
          <a:p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1831520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26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33525" y="0"/>
            <a:ext cx="60769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85800" y="2928934"/>
            <a:ext cx="7772400" cy="3167066"/>
          </a:xfrm>
        </p:spPr>
        <p:txBody>
          <a:bodyPr/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-22239" y="20422"/>
            <a:ext cx="9144000" cy="830997"/>
          </a:xfrm>
          <a:prstGeom prst="rect">
            <a:avLst/>
          </a:prstGeom>
          <a:effectLst>
            <a:outerShdw blurRad="50800" dist="50800" dir="5400000" algn="ctr" rotWithShape="0">
              <a:schemeClr val="tx1"/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ru-RU" sz="4800" b="1" i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D6C26C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itchFamily="34" charset="0"/>
                <a:cs typeface="Arial" pitchFamily="34" charset="0"/>
              </a:rPr>
              <a:t>Контактная информация</a:t>
            </a:r>
            <a:endParaRPr lang="ru-RU" sz="4800" b="1" i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D6C26C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71472" y="1714488"/>
            <a:ext cx="800105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b="1" dirty="0" smtClean="0"/>
          </a:p>
          <a:p>
            <a:pPr algn="ctr"/>
            <a:endParaRPr lang="ru-RU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57158" y="851419"/>
            <a:ext cx="8501122" cy="6063198"/>
          </a:xfrm>
          <a:prstGeom prst="rect">
            <a:avLst/>
          </a:prstGeom>
          <a:noFill/>
          <a:effectLst>
            <a:outerShdw blurRad="50800" dist="50800" dir="5400000" algn="ctr" rotWithShape="0">
              <a:schemeClr val="bg2">
                <a:lumMod val="60000"/>
                <a:lumOff val="40000"/>
              </a:schemeClr>
            </a:outerShdw>
          </a:effectLst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</a:rPr>
              <a:t>141181, Московская область, Щелковский район, </a:t>
            </a:r>
          </a:p>
          <a:p>
            <a:pPr algn="ctr"/>
            <a:r>
              <a:rPr lang="ru-RU" sz="28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</a:rPr>
              <a:t>пос. Загорянский, ул. Розы Люксембург, д. 5</a:t>
            </a:r>
          </a:p>
          <a:p>
            <a:pPr algn="ctr"/>
            <a:r>
              <a:rPr lang="ru-RU" sz="20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</a:rPr>
              <a:t>(г. Москва, с Ярославского вокзала направления: Монино, Фряз</a:t>
            </a:r>
            <a:r>
              <a:rPr lang="ru-RU" sz="2000" b="1" u="sng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</a:rPr>
              <a:t>ево</a:t>
            </a:r>
            <a:r>
              <a:rPr lang="ru-RU" sz="20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</a:rPr>
              <a:t>, Щелково до ст. </a:t>
            </a:r>
            <a:r>
              <a:rPr lang="ru-RU" sz="2000" b="1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</a:rPr>
              <a:t>Загорянская</a:t>
            </a:r>
            <a:r>
              <a:rPr lang="ru-RU" sz="20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</a:rPr>
              <a:t>; </a:t>
            </a:r>
            <a:br>
              <a:rPr lang="ru-RU" sz="20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</a:rPr>
            </a:br>
            <a:r>
              <a:rPr lang="ru-RU" sz="20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</a:rPr>
              <a:t>от ст. </a:t>
            </a:r>
            <a:r>
              <a:rPr lang="ru-RU" sz="2000" b="1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</a:rPr>
              <a:t>Загорянская</a:t>
            </a:r>
            <a:r>
              <a:rPr lang="ru-RU" sz="20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</a:rPr>
              <a:t> автобусом №24, 44, 58 до «полка».)</a:t>
            </a:r>
          </a:p>
          <a:p>
            <a:pPr algn="ctr"/>
            <a:endParaRPr lang="ru-RU" sz="2800" b="1" dirty="0" smtClean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FF0000"/>
              </a:solidFill>
            </a:endParaRPr>
          </a:p>
          <a:p>
            <a:r>
              <a:rPr lang="ru-RU" sz="28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</a:rPr>
              <a:t>Коммутатор части: 8-(496)-566-73-86</a:t>
            </a:r>
          </a:p>
          <a:p>
            <a:r>
              <a:rPr lang="ru-RU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</a:rPr>
              <a:t>Начальник штаба подполковник Бельских И.В.</a:t>
            </a:r>
          </a:p>
          <a:p>
            <a:r>
              <a:rPr lang="ru-RU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</a:rPr>
              <a:t>8-964-536-22-77</a:t>
            </a:r>
          </a:p>
          <a:p>
            <a:r>
              <a:rPr lang="ru-RU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</a:rPr>
              <a:t>Начальник отделения кадров капитан Сальный С.Н.</a:t>
            </a:r>
          </a:p>
          <a:p>
            <a:r>
              <a:rPr lang="ru-RU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</a:rPr>
              <a:t>8-926-087-66-87</a:t>
            </a:r>
          </a:p>
          <a:p>
            <a:r>
              <a:rPr lang="ru-RU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</a:rPr>
              <a:t>Начальник строевого отделения ст. лейтенант Комлев М.С.</a:t>
            </a:r>
          </a:p>
          <a:p>
            <a:r>
              <a:rPr lang="ru-RU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</a:rPr>
              <a:t>8-926-733-90-44</a:t>
            </a:r>
          </a:p>
          <a:p>
            <a:r>
              <a:rPr lang="ru-RU" b="1" u="sng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</a:rPr>
              <a:t>Заместитель командира 3 учебного батальона по работе с личным составом капитан </a:t>
            </a:r>
            <a:r>
              <a:rPr lang="ru-RU" b="1" u="sng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</a:rPr>
              <a:t>Перепечко</a:t>
            </a:r>
            <a:r>
              <a:rPr lang="ru-RU" b="1" u="sng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</a:rPr>
              <a:t> В.Н.</a:t>
            </a:r>
          </a:p>
          <a:p>
            <a:r>
              <a:rPr lang="ru-RU" b="1" u="sng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</a:rPr>
              <a:t>8-985-316-62-79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428604"/>
            <a:ext cx="7772400" cy="1143000"/>
          </a:xfrm>
          <a:effectLst/>
        </p:spPr>
        <p:txBody>
          <a:bodyPr/>
          <a:lstStyle/>
          <a:p>
            <a:r>
              <a:rPr lang="ru-RU" sz="2400" b="1" dirty="0">
                <a:solidFill>
                  <a:schemeClr val="tx1"/>
                </a:solidFill>
              </a:rPr>
              <a:t>Местонахождение Учебного центра: Московская область, Щелковский район, поселок </a:t>
            </a:r>
            <a:r>
              <a:rPr lang="ru-RU" sz="2400" b="1" dirty="0" err="1">
                <a:solidFill>
                  <a:schemeClr val="tx1"/>
                </a:solidFill>
              </a:rPr>
              <a:t>Загорянский</a:t>
            </a:r>
            <a:r>
              <a:rPr lang="ru-RU" sz="2400" b="1" dirty="0">
                <a:solidFill>
                  <a:schemeClr val="tx1"/>
                </a:solidFill>
              </a:rPr>
              <a:t>,</a:t>
            </a:r>
            <a:br>
              <a:rPr lang="ru-RU" sz="2400" b="1" dirty="0">
                <a:solidFill>
                  <a:schemeClr val="tx1"/>
                </a:solidFill>
              </a:rPr>
            </a:br>
            <a:r>
              <a:rPr lang="ru-RU" sz="2400" b="1" dirty="0">
                <a:solidFill>
                  <a:schemeClr val="tx1"/>
                </a:solidFill>
              </a:rPr>
              <a:t>улица Розы Люксембург, дом 5 (14 км от МКАД)</a:t>
            </a:r>
            <a:endParaRPr lang="ru-RU" sz="2400" b="1" dirty="0">
              <a:solidFill>
                <a:srgbClr val="D6C26C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537" y="1964610"/>
            <a:ext cx="7751447" cy="4392487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2092707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26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33525" y="0"/>
            <a:ext cx="60769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428604"/>
            <a:ext cx="7772400" cy="1143000"/>
          </a:xfrm>
          <a:effectLst>
            <a:outerShdw blurRad="50800" dist="50800" dir="5400000" algn="ctr" rotWithShape="0">
              <a:schemeClr val="tx1"/>
            </a:outerShdw>
          </a:effectLst>
        </p:spPr>
        <p:txBody>
          <a:bodyPr/>
          <a:lstStyle/>
          <a:p>
            <a:r>
              <a:rPr lang="ru-RU" b="1" dirty="0" smtClean="0">
                <a:solidFill>
                  <a:srgbClr val="D6C26C"/>
                </a:solidFill>
              </a:rPr>
              <a:t>Основные задачи </a:t>
            </a:r>
            <a:br>
              <a:rPr lang="ru-RU" b="1" dirty="0" smtClean="0">
                <a:solidFill>
                  <a:srgbClr val="D6C26C"/>
                </a:solidFill>
              </a:rPr>
            </a:br>
            <a:r>
              <a:rPr lang="ru-RU" b="1" dirty="0" smtClean="0">
                <a:solidFill>
                  <a:srgbClr val="D6C26C"/>
                </a:solidFill>
              </a:rPr>
              <a:t>Учебного центра</a:t>
            </a:r>
            <a:endParaRPr lang="ru-RU" b="1" dirty="0">
              <a:solidFill>
                <a:srgbClr val="D6C26C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1981200"/>
            <a:ext cx="8643998" cy="4114800"/>
          </a:xfrm>
        </p:spPr>
        <p:txBody>
          <a:bodyPr/>
          <a:lstStyle/>
          <a:p>
            <a:r>
              <a:rPr lang="ru-RU" sz="2200" dirty="0" smtClean="0"/>
              <a:t>обеспечение постоянной боевой и мобилизационной готовности;</a:t>
            </a:r>
          </a:p>
          <a:p>
            <a:r>
              <a:rPr lang="ru-RU" sz="2200" dirty="0" smtClean="0"/>
              <a:t>подготовка младших специалистов в интересах ВС РФ;</a:t>
            </a:r>
          </a:p>
          <a:p>
            <a:r>
              <a:rPr lang="ru-RU" sz="2200" dirty="0" smtClean="0"/>
              <a:t>подготовка постоянного состава и гражданского персонала Учебного центра;</a:t>
            </a:r>
          </a:p>
          <a:p>
            <a:r>
              <a:rPr lang="ru-RU" sz="2200" dirty="0" smtClean="0"/>
              <a:t>обеспечение функционирования объектов учебно-материальной и технической базы для подготовки младших специалистов;</a:t>
            </a:r>
          </a:p>
          <a:p>
            <a:r>
              <a:rPr lang="ru-RU" sz="2200" dirty="0" smtClean="0"/>
              <a:t>организация и осуществление всех видов обеспечения.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/>
          <p:nvPr/>
        </p:nvSpPr>
        <p:spPr>
          <a:xfrm>
            <a:off x="2143108" y="214290"/>
            <a:ext cx="4695517" cy="923330"/>
          </a:xfrm>
          <a:prstGeom prst="rect">
            <a:avLst/>
          </a:prstGeom>
          <a:noFill/>
          <a:effectLst>
            <a:outerShdw blurRad="368300" dir="14280000" sx="47000" sy="47000" algn="ctr" rotWithShape="0">
              <a:schemeClr val="tx1">
                <a:alpha val="91000"/>
              </a:schemeClr>
            </a:outerShdw>
          </a:effectLst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i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D6C26C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itchFamily="34" charset="0"/>
                <a:cs typeface="Arial" pitchFamily="34" charset="0"/>
              </a:rPr>
              <a:t>Штаб части</a:t>
            </a:r>
            <a:endParaRPr lang="ru-RU" sz="5400" b="1" i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D6C26C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58378" name="Picture 10" descr="E:\FOTO\ФОТО С АЛЬБОМА МО\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4143380"/>
            <a:ext cx="3627437" cy="2417763"/>
          </a:xfrm>
          <a:prstGeom prst="rect">
            <a:avLst/>
          </a:prstGeom>
          <a:noFill/>
          <a:effectLst>
            <a:outerShdw blurRad="508000" dist="50800" dir="5400000" algn="ctr" rotWithShape="0">
              <a:schemeClr val="tx1">
                <a:alpha val="86000"/>
              </a:schemeClr>
            </a:outerShdw>
          </a:effectLst>
        </p:spPr>
      </p:pic>
      <p:pic>
        <p:nvPicPr>
          <p:cNvPr id="58379" name="Picture 11" descr="E:\FOTO\ФОТО С АЛЬБОМА МО\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43504" y="4143380"/>
            <a:ext cx="3603625" cy="2401887"/>
          </a:xfrm>
          <a:prstGeom prst="rect">
            <a:avLst/>
          </a:prstGeom>
          <a:noFill/>
          <a:effectLst>
            <a:outerShdw blurRad="368300" dist="50800" dir="5400000" algn="ctr" rotWithShape="0">
              <a:schemeClr val="tx1"/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43000"/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14348" y="928670"/>
            <a:ext cx="7772400" cy="571504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ru-RU" sz="2000" dirty="0" smtClean="0">
                <a:latin typeface="Times New Roman" pitchFamily="18" charset="0"/>
              </a:rPr>
              <a:t>Начальник учебного центра</a:t>
            </a:r>
          </a:p>
          <a:p>
            <a:pPr>
              <a:lnSpc>
                <a:spcPct val="90000"/>
              </a:lnSpc>
              <a:buNone/>
            </a:pPr>
            <a:r>
              <a:rPr lang="ru-RU" sz="2000" dirty="0" smtClean="0">
                <a:latin typeface="Times New Roman" pitchFamily="18" charset="0"/>
              </a:rPr>
              <a:t>      </a:t>
            </a:r>
            <a:r>
              <a:rPr lang="ru-RU" sz="2000" b="1" dirty="0" smtClean="0">
                <a:latin typeface="Times New Roman" pitchFamily="18" charset="0"/>
              </a:rPr>
              <a:t>полковник Дергачев Анатолий Александрович</a:t>
            </a:r>
          </a:p>
          <a:p>
            <a:pPr>
              <a:lnSpc>
                <a:spcPct val="90000"/>
              </a:lnSpc>
              <a:buNone/>
            </a:pPr>
            <a:endParaRPr lang="ru-RU" sz="2000" b="1" dirty="0" smtClean="0">
              <a:latin typeface="Times New Roman" pitchFamily="18" charset="0"/>
            </a:endParaRPr>
          </a:p>
          <a:p>
            <a:pPr>
              <a:lnSpc>
                <a:spcPct val="90000"/>
              </a:lnSpc>
            </a:pPr>
            <a:r>
              <a:rPr lang="ru-RU" sz="2000" dirty="0" smtClean="0">
                <a:latin typeface="Times New Roman" pitchFamily="18" charset="0"/>
              </a:rPr>
              <a:t>Начальник штаба – заместитель начальника учебного центра</a:t>
            </a:r>
            <a:r>
              <a:rPr lang="ru-RU" sz="2000" b="1" dirty="0" smtClean="0">
                <a:latin typeface="Times New Roman" pitchFamily="18" charset="0"/>
              </a:rPr>
              <a:t> подполковник Бельских Игорь Владимирович</a:t>
            </a:r>
            <a:r>
              <a:rPr lang="ru-RU" sz="2000" dirty="0" smtClean="0">
                <a:latin typeface="Times New Roman" pitchFamily="18" charset="0"/>
              </a:rPr>
              <a:t>;</a:t>
            </a:r>
          </a:p>
          <a:p>
            <a:pPr>
              <a:lnSpc>
                <a:spcPct val="90000"/>
              </a:lnSpc>
            </a:pPr>
            <a:endParaRPr lang="ru-RU" sz="2000" dirty="0" smtClean="0">
              <a:latin typeface="Times New Roman" pitchFamily="18" charset="0"/>
            </a:endParaRPr>
          </a:p>
          <a:p>
            <a:pPr>
              <a:lnSpc>
                <a:spcPct val="90000"/>
              </a:lnSpc>
            </a:pPr>
            <a:r>
              <a:rPr lang="ru-RU" sz="2000" dirty="0" smtClean="0">
                <a:latin typeface="Times New Roman" pitchFamily="18" charset="0"/>
              </a:rPr>
              <a:t>Заместитель начальника учебного центра                  </a:t>
            </a:r>
            <a:r>
              <a:rPr lang="ru-RU" sz="2000" b="1" dirty="0" smtClean="0">
                <a:latin typeface="Times New Roman" pitchFamily="18" charset="0"/>
              </a:rPr>
              <a:t>подполковник Шумейко Владимир Евгеньевич</a:t>
            </a:r>
            <a:r>
              <a:rPr lang="ru-RU" sz="2000" dirty="0" smtClean="0">
                <a:latin typeface="Times New Roman" pitchFamily="18" charset="0"/>
              </a:rPr>
              <a:t>;</a:t>
            </a:r>
          </a:p>
          <a:p>
            <a:pPr>
              <a:lnSpc>
                <a:spcPct val="90000"/>
              </a:lnSpc>
            </a:pPr>
            <a:endParaRPr lang="ru-RU" sz="2000" dirty="0" smtClean="0">
              <a:latin typeface="Times New Roman" pitchFamily="18" charset="0"/>
            </a:endParaRPr>
          </a:p>
          <a:p>
            <a:pPr>
              <a:lnSpc>
                <a:spcPct val="90000"/>
              </a:lnSpc>
            </a:pPr>
            <a:r>
              <a:rPr lang="ru-RU" sz="2000" dirty="0" smtClean="0">
                <a:latin typeface="Times New Roman" pitchFamily="18" charset="0"/>
              </a:rPr>
              <a:t>Заместитель начальника учебного центра по вооружению </a:t>
            </a:r>
            <a:r>
              <a:rPr lang="ru-RU" sz="2000" b="1" dirty="0" smtClean="0">
                <a:latin typeface="Times New Roman" pitchFamily="18" charset="0"/>
              </a:rPr>
              <a:t>подполковник Шепеленко Александр Геннадьевич</a:t>
            </a:r>
          </a:p>
          <a:p>
            <a:pPr>
              <a:lnSpc>
                <a:spcPct val="90000"/>
              </a:lnSpc>
            </a:pPr>
            <a:endParaRPr lang="ru-RU" sz="2000" dirty="0" smtClean="0">
              <a:latin typeface="Times New Roman" pitchFamily="18" charset="0"/>
            </a:endParaRPr>
          </a:p>
          <a:p>
            <a:pPr>
              <a:lnSpc>
                <a:spcPct val="90000"/>
              </a:lnSpc>
            </a:pPr>
            <a:r>
              <a:rPr lang="ru-RU" sz="2000" dirty="0" smtClean="0">
                <a:latin typeface="Times New Roman" pitchFamily="18" charset="0"/>
              </a:rPr>
              <a:t>Заместитель начальника учебного центра по работе с личным составом </a:t>
            </a:r>
            <a:r>
              <a:rPr lang="ru-RU" sz="2000" b="1" dirty="0" smtClean="0">
                <a:latin typeface="Times New Roman" pitchFamily="18" charset="0"/>
              </a:rPr>
              <a:t>подполковник Солдаткин Станислав Анатольевич</a:t>
            </a:r>
            <a:r>
              <a:rPr lang="ru-RU" sz="2000" dirty="0" smtClean="0">
                <a:latin typeface="Times New Roman" pitchFamily="18" charset="0"/>
              </a:rPr>
              <a:t>;</a:t>
            </a:r>
          </a:p>
          <a:p>
            <a:pPr>
              <a:lnSpc>
                <a:spcPct val="90000"/>
              </a:lnSpc>
            </a:pPr>
            <a:endParaRPr lang="ru-RU" sz="2000" dirty="0" smtClean="0">
              <a:latin typeface="Times New Roman" pitchFamily="18" charset="0"/>
            </a:endParaRPr>
          </a:p>
          <a:p>
            <a:pPr>
              <a:lnSpc>
                <a:spcPct val="90000"/>
              </a:lnSpc>
            </a:pPr>
            <a:r>
              <a:rPr lang="ru-RU" sz="2000" dirty="0" smtClean="0">
                <a:latin typeface="Times New Roman" pitchFamily="18" charset="0"/>
              </a:rPr>
              <a:t>Заместитель начальника учебного центра по тылу                            </a:t>
            </a:r>
            <a:r>
              <a:rPr lang="ru-RU" sz="2000" b="1" dirty="0" smtClean="0">
                <a:latin typeface="Times New Roman" pitchFamily="18" charset="0"/>
              </a:rPr>
              <a:t>капитан Крылов Владимир Владимирович</a:t>
            </a:r>
          </a:p>
          <a:p>
            <a:pPr>
              <a:lnSpc>
                <a:spcPct val="90000"/>
              </a:lnSpc>
            </a:pPr>
            <a:endParaRPr lang="ru-RU" sz="2000" dirty="0" smtClean="0">
              <a:latin typeface="Times New Roman" pitchFamily="18" charset="0"/>
            </a:endParaRPr>
          </a:p>
          <a:p>
            <a:pPr>
              <a:lnSpc>
                <a:spcPct val="90000"/>
              </a:lnSpc>
            </a:pPr>
            <a:endParaRPr lang="ru-RU" sz="2000" dirty="0"/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428596" y="142852"/>
            <a:ext cx="8286808" cy="928694"/>
          </a:xfrm>
          <a:effectLst>
            <a:outerShdw blurRad="50800" dist="50800" dir="5400000" algn="ctr" rotWithShape="0">
              <a:schemeClr val="tx1"/>
            </a:outerShdw>
          </a:effectLst>
        </p:spPr>
        <p:txBody>
          <a:bodyPr/>
          <a:lstStyle/>
          <a:p>
            <a:r>
              <a:rPr lang="ru-RU" b="1" dirty="0" smtClean="0">
                <a:solidFill>
                  <a:srgbClr val="D6C26C"/>
                </a:solidFill>
              </a:rPr>
              <a:t>Командование учебного центра</a:t>
            </a:r>
            <a:endParaRPr lang="ru-RU" b="1" dirty="0">
              <a:solidFill>
                <a:srgbClr val="D6C26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Рисунок 26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33525" y="0"/>
            <a:ext cx="60769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AutoShape 10"/>
          <p:cNvSpPr>
            <a:spLocks noChangeArrowheads="1"/>
          </p:cNvSpPr>
          <p:nvPr/>
        </p:nvSpPr>
        <p:spPr bwMode="auto">
          <a:xfrm>
            <a:off x="250825" y="71438"/>
            <a:ext cx="8642350" cy="714375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pPr algn="ctr" eaLnBrk="0" hangingPunct="0">
              <a:defRPr/>
            </a:pPr>
            <a:r>
              <a:rPr lang="ru-RU" sz="2800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Организационно-штатная структура Учебного центра</a:t>
            </a:r>
          </a:p>
        </p:txBody>
      </p:sp>
      <p:sp>
        <p:nvSpPr>
          <p:cNvPr id="10" name="AutoShape 10"/>
          <p:cNvSpPr>
            <a:spLocks noChangeArrowheads="1"/>
          </p:cNvSpPr>
          <p:nvPr/>
        </p:nvSpPr>
        <p:spPr bwMode="auto">
          <a:xfrm>
            <a:off x="3863975" y="1806575"/>
            <a:ext cx="1500188" cy="919163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pPr algn="ctr" eaLnBrk="0" hangingPunct="0">
              <a:defRPr/>
            </a:pPr>
            <a:r>
              <a:rPr lang="ru-RU" sz="1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Управление </a:t>
            </a:r>
          </a:p>
          <a:p>
            <a:pPr algn="ctr" eaLnBrk="0" hangingPunct="0">
              <a:defRPr/>
            </a:pPr>
            <a:r>
              <a:rPr lang="ru-RU" sz="1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Учебного центра</a:t>
            </a:r>
          </a:p>
        </p:txBody>
      </p:sp>
      <p:grpSp>
        <p:nvGrpSpPr>
          <p:cNvPr id="2" name="Группа 5"/>
          <p:cNvGrpSpPr>
            <a:grpSpLocks/>
          </p:cNvGrpSpPr>
          <p:nvPr/>
        </p:nvGrpSpPr>
        <p:grpSpPr bwMode="auto">
          <a:xfrm>
            <a:off x="87313" y="3375074"/>
            <a:ext cx="1820391" cy="1489001"/>
            <a:chOff x="1571588" y="3712867"/>
            <a:chExt cx="1818665" cy="1488979"/>
          </a:xfrm>
        </p:grpSpPr>
        <p:sp>
          <p:nvSpPr>
            <p:cNvPr id="29" name="AutoShape 10"/>
            <p:cNvSpPr>
              <a:spLocks noChangeArrowheads="1"/>
            </p:cNvSpPr>
            <p:nvPr/>
          </p:nvSpPr>
          <p:spPr bwMode="auto">
            <a:xfrm>
              <a:off x="1889902" y="4282697"/>
              <a:ext cx="1500351" cy="919149"/>
            </a:xfrm>
            <a:prstGeom prst="roundRect">
              <a:avLst>
                <a:gd name="adj" fmla="val 16667"/>
              </a:avLst>
            </a:pr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 eaLnBrk="0" hangingPunct="0">
                <a:defRPr/>
              </a:pPr>
              <a:r>
                <a:rPr lang="ru-RU" sz="1400" b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 3 учебных</a:t>
              </a:r>
            </a:p>
            <a:p>
              <a:pPr algn="ctr" eaLnBrk="0" hangingPunct="0">
                <a:defRPr/>
              </a:pPr>
              <a:r>
                <a:rPr lang="ru-RU" sz="1400" b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батальона</a:t>
              </a:r>
            </a:p>
          </p:txBody>
        </p:sp>
        <p:sp>
          <p:nvSpPr>
            <p:cNvPr id="26" name="AutoShape 10"/>
            <p:cNvSpPr>
              <a:spLocks noChangeArrowheads="1"/>
            </p:cNvSpPr>
            <p:nvPr/>
          </p:nvSpPr>
          <p:spPr bwMode="auto">
            <a:xfrm>
              <a:off x="1751134" y="4031244"/>
              <a:ext cx="1500351" cy="919148"/>
            </a:xfrm>
            <a:prstGeom prst="roundRect">
              <a:avLst>
                <a:gd name="adj" fmla="val 16667"/>
              </a:avLst>
            </a:pr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 eaLnBrk="0" hangingPunct="0">
                <a:defRPr/>
              </a:pPr>
              <a:endParaRPr lang="ru-RU" sz="1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1" name="AutoShape 10"/>
            <p:cNvSpPr>
              <a:spLocks noChangeArrowheads="1"/>
            </p:cNvSpPr>
            <p:nvPr/>
          </p:nvSpPr>
          <p:spPr bwMode="auto">
            <a:xfrm>
              <a:off x="1571588" y="3712867"/>
              <a:ext cx="1500351" cy="919149"/>
            </a:xfrm>
            <a:prstGeom prst="roundRect">
              <a:avLst>
                <a:gd name="adj" fmla="val 16667"/>
              </a:avLst>
            </a:pr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 eaLnBrk="0" hangingPunct="0">
                <a:defRPr/>
              </a:pPr>
              <a:r>
                <a:rPr lang="ru-RU" sz="1400" b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400" b="1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Учебный</a:t>
              </a:r>
              <a:endParaRPr lang="ru-RU" sz="1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 eaLnBrk="0" hangingPunct="0">
                <a:defRPr/>
              </a:pPr>
              <a:r>
                <a:rPr lang="ru-RU" sz="1400" b="1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батальон</a:t>
              </a:r>
              <a:endParaRPr lang="ru-RU" sz="1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13" name="AutoShape 10"/>
          <p:cNvSpPr>
            <a:spLocks noChangeArrowheads="1"/>
          </p:cNvSpPr>
          <p:nvPr/>
        </p:nvSpPr>
        <p:spPr bwMode="auto">
          <a:xfrm>
            <a:off x="3863975" y="3375025"/>
            <a:ext cx="1500188" cy="919163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pPr algn="ctr" eaLnBrk="0" hangingPunct="0">
              <a:defRPr/>
            </a:pPr>
            <a:r>
              <a:rPr lang="ru-RU" sz="1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Батальон </a:t>
            </a:r>
          </a:p>
          <a:p>
            <a:pPr algn="ctr" eaLnBrk="0" hangingPunct="0">
              <a:defRPr/>
            </a:pPr>
            <a:r>
              <a:rPr lang="ru-RU" sz="1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обеспечения</a:t>
            </a:r>
          </a:p>
          <a:p>
            <a:pPr algn="ctr" eaLnBrk="0" hangingPunct="0">
              <a:defRPr/>
            </a:pPr>
            <a:r>
              <a:rPr lang="ru-RU" sz="1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учебного </a:t>
            </a:r>
          </a:p>
          <a:p>
            <a:pPr algn="ctr" eaLnBrk="0" hangingPunct="0">
              <a:defRPr/>
            </a:pPr>
            <a:r>
              <a:rPr lang="ru-RU" sz="1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процесса</a:t>
            </a:r>
          </a:p>
        </p:txBody>
      </p:sp>
      <p:sp>
        <p:nvSpPr>
          <p:cNvPr id="14" name="AutoShape 10"/>
          <p:cNvSpPr>
            <a:spLocks noChangeArrowheads="1"/>
          </p:cNvSpPr>
          <p:nvPr/>
        </p:nvSpPr>
        <p:spPr bwMode="auto">
          <a:xfrm>
            <a:off x="5556250" y="3375025"/>
            <a:ext cx="1500188" cy="919163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pPr algn="ctr" eaLnBrk="0" hangingPunct="0">
              <a:defRPr/>
            </a:pPr>
            <a:r>
              <a:rPr lang="ru-RU" sz="1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Учебный полигон</a:t>
            </a:r>
          </a:p>
          <a:p>
            <a:pPr algn="ctr" eaLnBrk="0" hangingPunct="0">
              <a:defRPr/>
            </a:pPr>
            <a:r>
              <a:rPr lang="ru-RU" sz="1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техники </a:t>
            </a:r>
            <a:r>
              <a:rPr lang="ru-RU" sz="1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(ЖДВ)</a:t>
            </a:r>
            <a:endParaRPr lang="ru-RU" sz="1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AutoShape 10"/>
          <p:cNvSpPr>
            <a:spLocks noChangeArrowheads="1"/>
          </p:cNvSpPr>
          <p:nvPr/>
        </p:nvSpPr>
        <p:spPr bwMode="auto">
          <a:xfrm>
            <a:off x="7392988" y="3354388"/>
            <a:ext cx="1500187" cy="919162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pPr algn="ctr" eaLnBrk="0" hangingPunct="0">
              <a:defRPr/>
            </a:pPr>
            <a:r>
              <a:rPr lang="ru-RU" sz="1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Подразделения</a:t>
            </a:r>
          </a:p>
          <a:p>
            <a:pPr algn="ctr" eaLnBrk="0" hangingPunct="0">
              <a:defRPr/>
            </a:pPr>
            <a:r>
              <a:rPr lang="ru-RU" sz="1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обеспечения</a:t>
            </a:r>
          </a:p>
        </p:txBody>
      </p:sp>
      <p:cxnSp>
        <p:nvCxnSpPr>
          <p:cNvPr id="21515" name="Прямая соединительная линия 54"/>
          <p:cNvCxnSpPr>
            <a:cxnSpLocks noChangeShapeType="1"/>
          </p:cNvCxnSpPr>
          <p:nvPr/>
        </p:nvCxnSpPr>
        <p:spPr bwMode="auto">
          <a:xfrm flipV="1">
            <a:off x="844550" y="3114675"/>
            <a:ext cx="7297738" cy="7938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21516" name="Прямая соединительная линия 16"/>
          <p:cNvCxnSpPr>
            <a:cxnSpLocks noChangeShapeType="1"/>
            <a:endCxn id="11" idx="0"/>
          </p:cNvCxnSpPr>
          <p:nvPr/>
        </p:nvCxnSpPr>
        <p:spPr bwMode="auto">
          <a:xfrm>
            <a:off x="838200" y="3122662"/>
            <a:ext cx="0" cy="252412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21517" name="Прямая соединительная линия 23"/>
          <p:cNvCxnSpPr>
            <a:cxnSpLocks noChangeShapeType="1"/>
            <a:endCxn id="13" idx="0"/>
          </p:cNvCxnSpPr>
          <p:nvPr/>
        </p:nvCxnSpPr>
        <p:spPr bwMode="auto">
          <a:xfrm>
            <a:off x="4613275" y="3117850"/>
            <a:ext cx="0" cy="257175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21518" name="Прямая соединительная линия 31"/>
          <p:cNvCxnSpPr>
            <a:cxnSpLocks noChangeShapeType="1"/>
            <a:endCxn id="14" idx="0"/>
          </p:cNvCxnSpPr>
          <p:nvPr/>
        </p:nvCxnSpPr>
        <p:spPr bwMode="auto">
          <a:xfrm>
            <a:off x="6300788" y="3122613"/>
            <a:ext cx="6350" cy="252412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21519" name="Прямая соединительная линия 33"/>
          <p:cNvCxnSpPr>
            <a:cxnSpLocks noChangeShapeType="1"/>
            <a:endCxn id="15" idx="0"/>
          </p:cNvCxnSpPr>
          <p:nvPr/>
        </p:nvCxnSpPr>
        <p:spPr bwMode="auto">
          <a:xfrm>
            <a:off x="8142288" y="3114675"/>
            <a:ext cx="0" cy="239713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21520" name="Прямая соединительная линия 35"/>
          <p:cNvCxnSpPr>
            <a:cxnSpLocks noChangeShapeType="1"/>
          </p:cNvCxnSpPr>
          <p:nvPr/>
        </p:nvCxnSpPr>
        <p:spPr bwMode="auto">
          <a:xfrm flipV="1">
            <a:off x="2730500" y="3114675"/>
            <a:ext cx="4763" cy="265113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21521" name="Прямая соединительная линия 42"/>
          <p:cNvCxnSpPr>
            <a:cxnSpLocks noChangeShapeType="1"/>
            <a:stCxn id="10" idx="2"/>
          </p:cNvCxnSpPr>
          <p:nvPr/>
        </p:nvCxnSpPr>
        <p:spPr bwMode="auto">
          <a:xfrm>
            <a:off x="4613275" y="2725738"/>
            <a:ext cx="0" cy="396875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grpSp>
        <p:nvGrpSpPr>
          <p:cNvPr id="3" name="Группа 5"/>
          <p:cNvGrpSpPr>
            <a:grpSpLocks/>
          </p:cNvGrpSpPr>
          <p:nvPr/>
        </p:nvGrpSpPr>
        <p:grpSpPr bwMode="auto">
          <a:xfrm>
            <a:off x="2028292" y="3375074"/>
            <a:ext cx="1789317" cy="1489002"/>
            <a:chOff x="1571588" y="3712867"/>
            <a:chExt cx="1787620" cy="1488980"/>
          </a:xfrm>
        </p:grpSpPr>
        <p:sp>
          <p:nvSpPr>
            <p:cNvPr id="23" name="AutoShape 10"/>
            <p:cNvSpPr>
              <a:spLocks noChangeArrowheads="1"/>
            </p:cNvSpPr>
            <p:nvPr/>
          </p:nvSpPr>
          <p:spPr bwMode="auto">
            <a:xfrm>
              <a:off x="1858857" y="4282698"/>
              <a:ext cx="1500351" cy="919149"/>
            </a:xfrm>
            <a:prstGeom prst="roundRect">
              <a:avLst>
                <a:gd name="adj" fmla="val 16667"/>
              </a:avLst>
            </a:pr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 eaLnBrk="0" hangingPunct="0">
                <a:defRPr/>
              </a:pPr>
              <a:r>
                <a:rPr lang="ru-RU" sz="1400" b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 3 учебных</a:t>
              </a:r>
            </a:p>
            <a:p>
              <a:pPr algn="ctr" eaLnBrk="0" hangingPunct="0">
                <a:defRPr/>
              </a:pPr>
              <a:r>
                <a:rPr lang="ru-RU" sz="1400" b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батальона</a:t>
              </a:r>
            </a:p>
          </p:txBody>
        </p:sp>
        <p:sp>
          <p:nvSpPr>
            <p:cNvPr id="24" name="AutoShape 10"/>
            <p:cNvSpPr>
              <a:spLocks noChangeArrowheads="1"/>
            </p:cNvSpPr>
            <p:nvPr/>
          </p:nvSpPr>
          <p:spPr bwMode="auto">
            <a:xfrm>
              <a:off x="1738384" y="4031244"/>
              <a:ext cx="1500351" cy="919148"/>
            </a:xfrm>
            <a:prstGeom prst="roundRect">
              <a:avLst>
                <a:gd name="adj" fmla="val 16667"/>
              </a:avLst>
            </a:pr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 eaLnBrk="0" hangingPunct="0">
                <a:defRPr/>
              </a:pPr>
              <a:endParaRPr lang="ru-RU" sz="1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5" name="AutoShape 10"/>
            <p:cNvSpPr>
              <a:spLocks noChangeArrowheads="1"/>
            </p:cNvSpPr>
            <p:nvPr/>
          </p:nvSpPr>
          <p:spPr bwMode="auto">
            <a:xfrm>
              <a:off x="1571588" y="3712867"/>
              <a:ext cx="1500351" cy="919149"/>
            </a:xfrm>
            <a:prstGeom prst="roundRect">
              <a:avLst>
                <a:gd name="adj" fmla="val 16667"/>
              </a:avLst>
            </a:pr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 eaLnBrk="0" hangingPunct="0">
                <a:defRPr/>
              </a:pPr>
              <a:r>
                <a:rPr lang="ru-RU" sz="1400" b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400" b="1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Учебный</a:t>
              </a:r>
              <a:endParaRPr lang="ru-RU" sz="1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 eaLnBrk="0" hangingPunct="0">
                <a:defRPr/>
              </a:pPr>
              <a:r>
                <a:rPr lang="ru-RU" sz="1400" b="1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цикл</a:t>
              </a:r>
              <a:endParaRPr lang="ru-RU" sz="1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26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33525" y="0"/>
            <a:ext cx="60769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7" name="Объект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22439548"/>
              </p:ext>
            </p:extLst>
          </p:nvPr>
        </p:nvGraphicFramePr>
        <p:xfrm>
          <a:off x="503548" y="1556792"/>
          <a:ext cx="8136904" cy="4341561"/>
        </p:xfrm>
        <a:graphic>
          <a:graphicData uri="http://schemas.openxmlformats.org/drawingml/2006/table">
            <a:tbl>
              <a:tblPr firstRow="1" firstCol="1" lastCol="1" bandRow="1" bandCol="1">
                <a:tableStyleId>{91EBBBCC-DAD2-459C-BE2E-F6DE35CF9A28}</a:tableStyleId>
              </a:tblPr>
              <a:tblGrid>
                <a:gridCol w="566852"/>
                <a:gridCol w="724594"/>
                <a:gridCol w="739332"/>
                <a:gridCol w="6106126"/>
              </a:tblGrid>
              <a:tr h="67187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№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</a:rPr>
                        <a:t>п/п</a:t>
                      </a:r>
                      <a:endParaRPr lang="ru-RU" sz="1600" dirty="0">
                        <a:effectLst/>
                      </a:endParaRPr>
                    </a:p>
                  </a:txBody>
                  <a:tcPr marL="59731" marR="59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ВУС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731" marR="59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Код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731" marR="59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</a:rPr>
                        <a:t>Специальность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731" marR="59731" marT="0" marB="0" anchor="ctr"/>
                </a:tc>
              </a:tr>
              <a:tr h="36696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1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731" marR="59731" marT="0" marB="0"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827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731" marR="59731" marT="0" marB="0"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244</a:t>
                      </a:r>
                      <a:endParaRPr lang="ru-RU" sz="16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731" marR="59731" marT="0" marB="0"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Мастер (по ремонту и </a:t>
                      </a:r>
                      <a:r>
                        <a:rPr lang="ru-RU" sz="1600" dirty="0" smtClean="0">
                          <a:effectLst/>
                        </a:rPr>
                        <a:t>хранению </a:t>
                      </a:r>
                      <a:r>
                        <a:rPr lang="ru-RU" sz="1600" dirty="0" err="1" smtClean="0">
                          <a:effectLst/>
                        </a:rPr>
                        <a:t>инжерно</a:t>
                      </a:r>
                      <a:r>
                        <a:rPr lang="ru-RU" sz="1600" dirty="0" smtClean="0">
                          <a:effectLst/>
                        </a:rPr>
                        <a:t>-дорожной </a:t>
                      </a:r>
                      <a:r>
                        <a:rPr lang="ru-RU" sz="1600" dirty="0">
                          <a:effectLst/>
                        </a:rPr>
                        <a:t>техники)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731" marR="59731" marT="0" marB="0"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  <a:tr h="36696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2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731" marR="59731" marT="0" marB="0"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427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731" marR="59731" marT="0" marB="0"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640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731" marR="59731" marT="0" marB="0"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Радиотелеграфист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731" marR="59731" marT="0" marB="0"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  <a:tr h="36696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3</a:t>
                      </a:r>
                      <a:endParaRPr lang="ru-RU" sz="16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731" marR="59731" marT="0" marB="0"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475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731" marR="59731" marT="0" marB="0"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256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731" marR="59731" marT="0" marB="0"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Механик-телефонных ЗАС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731" marR="59731" marT="0" marB="0"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  <a:tr h="36696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4</a:t>
                      </a:r>
                      <a:endParaRPr lang="ru-RU" sz="16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731" marR="59731" marT="0" marB="0"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942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731" marR="59731" marT="0" marB="0"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245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731" marR="59731" marT="0" marB="0"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Машинист </a:t>
                      </a:r>
                      <a:r>
                        <a:rPr lang="ru-RU" sz="1600" dirty="0" smtClean="0">
                          <a:effectLst/>
                        </a:rPr>
                        <a:t>железнодорожного крана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731" marR="59731" marT="0" marB="0"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  <a:tr h="36696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5</a:t>
                      </a:r>
                      <a:endParaRPr lang="ru-RU" sz="16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731" marR="59731" marT="0" marB="0"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838</a:t>
                      </a:r>
                      <a:endParaRPr lang="ru-RU" sz="16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731" marR="59731" marT="0" marB="0"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210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731" marR="59731" marT="0" marB="0"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Машинист автомобильного крана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731" marR="59731" marT="0" marB="0"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  <a:tr h="36696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6</a:t>
                      </a:r>
                      <a:endParaRPr lang="ru-RU" sz="16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731" marR="59731" marT="0" marB="0"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941</a:t>
                      </a:r>
                      <a:endParaRPr lang="ru-RU" sz="16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731" marR="59731" marT="0" marB="0"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245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731" marR="59731" marT="0" marB="0"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Машинист </a:t>
                      </a:r>
                      <a:r>
                        <a:rPr lang="ru-RU" sz="1600" dirty="0" smtClean="0">
                          <a:effectLst/>
                        </a:rPr>
                        <a:t>(мобильного сваебойного копра) МСК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731" marR="59731" marT="0" marB="0"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  <a:tr h="36696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7</a:t>
                      </a:r>
                      <a:endParaRPr lang="ru-RU" sz="16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731" marR="59731" marT="0" marB="0"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941</a:t>
                      </a:r>
                      <a:endParaRPr lang="ru-RU" sz="16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731" marR="59731" marT="0" marB="0"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245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731" marR="59731" marT="0" marB="0"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</a:rPr>
                        <a:t>Копровщик (универсального копрового агрегата) УКА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731" marR="59731" marT="0" marB="0"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  <a:tr h="36696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8</a:t>
                      </a:r>
                      <a:endParaRPr lang="ru-RU" sz="16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731" marR="59731" marT="0" marB="0"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941</a:t>
                      </a:r>
                      <a:endParaRPr lang="ru-RU" sz="16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731" marR="59731" marT="0" marB="0"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245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731" marR="59731" marT="0" marB="0"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Копровщик </a:t>
                      </a:r>
                      <a:r>
                        <a:rPr lang="ru-RU" sz="1600" dirty="0" smtClean="0">
                          <a:effectLst/>
                        </a:rPr>
                        <a:t>(мобильного сваебойного копра) МСК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731" marR="59731" marT="0" marB="0"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  <a:tr h="36696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9</a:t>
                      </a:r>
                      <a:endParaRPr lang="ru-RU" sz="16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731" marR="59731" marT="0" marB="0"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941</a:t>
                      </a:r>
                      <a:endParaRPr lang="ru-RU" sz="16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731" marR="59731" marT="0" marB="0"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245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731" marR="59731" marT="0" marB="0"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Копровщик </a:t>
                      </a:r>
                      <a:r>
                        <a:rPr lang="ru-RU" sz="1600" dirty="0" smtClean="0">
                          <a:effectLst/>
                        </a:rPr>
                        <a:t>(универсального сваебойного агрегата) УСА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731" marR="59731" marT="0" marB="0"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  <a:tr h="36696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10</a:t>
                      </a:r>
                      <a:endParaRPr lang="ru-RU" sz="16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731" marR="59731" marT="0" marB="0"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171</a:t>
                      </a:r>
                      <a:endParaRPr lang="ru-RU" sz="16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731" marR="59731" marT="0" marB="0"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245</a:t>
                      </a:r>
                      <a:endParaRPr lang="ru-RU" sz="16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731" marR="59731" marT="0" marB="0"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Машинист (</a:t>
                      </a:r>
                      <a:r>
                        <a:rPr lang="ru-RU" sz="1600" dirty="0" smtClean="0">
                          <a:effectLst/>
                        </a:rPr>
                        <a:t>лесозаготовительных </a:t>
                      </a:r>
                      <a:r>
                        <a:rPr lang="ru-RU" sz="1600" dirty="0">
                          <a:effectLst/>
                        </a:rPr>
                        <a:t>и лесопильных средств) ЛРВ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731" marR="59731" marT="0" marB="0"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</a:tbl>
          </a:graphicData>
        </a:graphic>
      </p:graphicFrame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323528" y="142852"/>
            <a:ext cx="8568952" cy="928694"/>
          </a:xfrm>
          <a:effectLst>
            <a:outerShdw blurRad="50800" dist="50800" dir="5400000" algn="ctr" rotWithShape="0">
              <a:schemeClr val="tx1"/>
            </a:outerShdw>
          </a:effectLst>
        </p:spPr>
        <p:txBody>
          <a:bodyPr/>
          <a:lstStyle/>
          <a:p>
            <a:r>
              <a:rPr lang="ru-RU" b="1" dirty="0" smtClean="0">
                <a:solidFill>
                  <a:srgbClr val="D6C26C"/>
                </a:solidFill>
              </a:rPr>
              <a:t>Специальности Учебного центра</a:t>
            </a:r>
            <a:endParaRPr lang="ru-RU" b="1" dirty="0">
              <a:solidFill>
                <a:srgbClr val="D6C26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5933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4" name="Picture 2" descr="E:\FOTO\ФОТО С АЛЬБОМА МО\14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4143380"/>
            <a:ext cx="3565525" cy="2413000"/>
          </a:xfrm>
          <a:prstGeom prst="rect">
            <a:avLst/>
          </a:prstGeom>
          <a:noFill/>
          <a:effectLst>
            <a:outerShdw blurRad="431800" dist="50800" dir="5400000" sx="102000" sy="102000" algn="ctr" rotWithShape="0">
              <a:schemeClr val="tx1"/>
            </a:outerShdw>
          </a:effectLst>
        </p:spPr>
      </p:pic>
      <p:pic>
        <p:nvPicPr>
          <p:cNvPr id="59395" name="Picture 3" descr="E:\FOTO\ФОТО С АЛЬБОМА МО\14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86380" y="4143380"/>
            <a:ext cx="3563937" cy="2414587"/>
          </a:xfrm>
          <a:prstGeom prst="rect">
            <a:avLst/>
          </a:prstGeom>
          <a:noFill/>
          <a:effectLst>
            <a:outerShdw blurRad="431800" dist="50800" dir="5400000" sx="102000" sy="102000" algn="ctr" rotWithShape="0">
              <a:schemeClr val="tx1"/>
            </a:outerShdw>
          </a:effectLst>
        </p:spPr>
      </p:pic>
      <p:sp>
        <p:nvSpPr>
          <p:cNvPr id="7" name="Прямоугольник 6"/>
          <p:cNvSpPr/>
          <p:nvPr/>
        </p:nvSpPr>
        <p:spPr>
          <a:xfrm>
            <a:off x="642910" y="357166"/>
            <a:ext cx="757242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i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D6C26C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itchFamily="34" charset="0"/>
                <a:cs typeface="Arial" pitchFamily="34" charset="0"/>
              </a:rPr>
              <a:t>Строевой плац</a:t>
            </a:r>
            <a:endParaRPr lang="ru-RU" sz="5400" b="1" i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D6C26C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9" name="Picture 3" descr="E:\FOTO\АЛЬБОМ МО\КАЗАРМА №1\IMG_913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4214818"/>
            <a:ext cx="3521751" cy="2347834"/>
          </a:xfrm>
          <a:prstGeom prst="rect">
            <a:avLst/>
          </a:prstGeom>
          <a:noFill/>
          <a:effectLst>
            <a:outerShdw blurRad="406400" dist="50800" dir="5400000" algn="ctr" rotWithShape="0">
              <a:schemeClr val="tx1"/>
            </a:outerShdw>
          </a:effectLst>
        </p:spPr>
      </p:pic>
      <p:pic>
        <p:nvPicPr>
          <p:cNvPr id="60420" name="Picture 4" descr="E:\FOTO\ФОТО С АЛЬБОМА МО\3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57818" y="1571612"/>
            <a:ext cx="3489325" cy="2341563"/>
          </a:xfrm>
          <a:prstGeom prst="rect">
            <a:avLst/>
          </a:prstGeom>
          <a:noFill/>
          <a:effectLst>
            <a:outerShdw blurRad="406400" dist="50800" dir="5400000" algn="ctr" rotWithShape="0">
              <a:schemeClr val="tx1"/>
            </a:outerShdw>
          </a:effectLst>
        </p:spPr>
      </p:pic>
      <p:pic>
        <p:nvPicPr>
          <p:cNvPr id="60421" name="Picture 5" descr="E:\FOTO\ФОТО С АЛЬБОМА МО\3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57818" y="4214818"/>
            <a:ext cx="3513137" cy="2341563"/>
          </a:xfrm>
          <a:prstGeom prst="rect">
            <a:avLst/>
          </a:prstGeom>
          <a:noFill/>
          <a:effectLst>
            <a:outerShdw blurRad="406400" dist="50800" dir="5400000" algn="ctr" rotWithShape="0">
              <a:schemeClr val="tx1"/>
            </a:outerShdw>
          </a:effectLst>
        </p:spPr>
      </p:pic>
      <p:sp>
        <p:nvSpPr>
          <p:cNvPr id="9" name="Прямоугольник 8"/>
          <p:cNvSpPr/>
          <p:nvPr/>
        </p:nvSpPr>
        <p:spPr>
          <a:xfrm>
            <a:off x="2857488" y="357166"/>
            <a:ext cx="3251724" cy="923330"/>
          </a:xfrm>
          <a:prstGeom prst="rect">
            <a:avLst/>
          </a:prstGeom>
          <a:effectLst>
            <a:outerShdw blurRad="50800" dist="50800" dir="5400000" algn="ctr" rotWithShape="0">
              <a:schemeClr val="tx1"/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ru-RU" sz="5400" b="1" i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D6C26C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itchFamily="34" charset="0"/>
                <a:cs typeface="Arial" pitchFamily="34" charset="0"/>
              </a:rPr>
              <a:t>Казармы</a:t>
            </a:r>
            <a:endParaRPr lang="ru-RU" sz="5400" b="1" i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D6C26C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Оформление по умолчанию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697</TotalTime>
  <Words>575</Words>
  <Application>Microsoft Office PowerPoint</Application>
  <PresentationFormat>Экран (4:3)</PresentationFormat>
  <Paragraphs>162</Paragraphs>
  <Slides>19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Оформление по умолчанию</vt:lpstr>
      <vt:lpstr>Презентация PowerPoint</vt:lpstr>
      <vt:lpstr>Местонахождение Учебного центра: Московская область, Щелковский район, поселок Загорянский, улица Розы Люксембург, дом 5 (14 км от МКАД)</vt:lpstr>
      <vt:lpstr>Основные задачи  Учебного центра</vt:lpstr>
      <vt:lpstr>Презентация PowerPoint</vt:lpstr>
      <vt:lpstr>Командование учебного центра</vt:lpstr>
      <vt:lpstr>Презентация PowerPoint</vt:lpstr>
      <vt:lpstr>Специальности Учебного центра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Культурно-досуговые объекты</vt:lpstr>
      <vt:lpstr>Презентация PowerPoint</vt:lpstr>
      <vt:lpstr>Социальная инфраструктура</vt:lpstr>
      <vt:lpstr>Презентация PowerPoint</vt:lpstr>
      <vt:lpstr>Средний расчет денежного довольствия военнослужащих по контракту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Im</dc:creator>
  <cp:lastModifiedBy>Бобринев</cp:lastModifiedBy>
  <cp:revision>81</cp:revision>
  <dcterms:created xsi:type="dcterms:W3CDTF">1601-01-01T00:00:00Z</dcterms:created>
  <dcterms:modified xsi:type="dcterms:W3CDTF">2015-01-20T10:17:27Z</dcterms:modified>
</cp:coreProperties>
</file>